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65"/>
  </p:notesMasterIdLst>
  <p:sldIdLst>
    <p:sldId id="340" r:id="rId3"/>
    <p:sldId id="584" r:id="rId4"/>
    <p:sldId id="295" r:id="rId5"/>
    <p:sldId id="669" r:id="rId6"/>
    <p:sldId id="586" r:id="rId7"/>
    <p:sldId id="701" r:id="rId8"/>
    <p:sldId id="700" r:id="rId9"/>
    <p:sldId id="667" r:id="rId10"/>
    <p:sldId id="939" r:id="rId11"/>
    <p:sldId id="938" r:id="rId12"/>
    <p:sldId id="936" r:id="rId13"/>
    <p:sldId id="675" r:id="rId14"/>
    <p:sldId id="670" r:id="rId15"/>
    <p:sldId id="588" r:id="rId16"/>
    <p:sldId id="671" r:id="rId17"/>
    <p:sldId id="940" r:id="rId18"/>
    <p:sldId id="941" r:id="rId19"/>
    <p:sldId id="673" r:id="rId20"/>
    <p:sldId id="672" r:id="rId21"/>
    <p:sldId id="683" r:id="rId22"/>
    <p:sldId id="676" r:id="rId23"/>
    <p:sldId id="677" r:id="rId24"/>
    <p:sldId id="681" r:id="rId25"/>
    <p:sldId id="678" r:id="rId26"/>
    <p:sldId id="680" r:id="rId27"/>
    <p:sldId id="679" r:id="rId28"/>
    <p:sldId id="587" r:id="rId29"/>
    <p:sldId id="610" r:id="rId30"/>
    <p:sldId id="943" r:id="rId31"/>
    <p:sldId id="945" r:id="rId32"/>
    <p:sldId id="944" r:id="rId33"/>
    <p:sldId id="682" r:id="rId34"/>
    <p:sldId id="949" r:id="rId35"/>
    <p:sldId id="538" r:id="rId36"/>
    <p:sldId id="476" r:id="rId37"/>
    <p:sldId id="537" r:id="rId38"/>
    <p:sldId id="946" r:id="rId39"/>
    <p:sldId id="947" r:id="rId40"/>
    <p:sldId id="688" r:id="rId41"/>
    <p:sldId id="689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91" r:id="rId51"/>
    <p:sldId id="692" r:id="rId52"/>
    <p:sldId id="687" r:id="rId53"/>
    <p:sldId id="690" r:id="rId54"/>
    <p:sldId id="693" r:id="rId55"/>
    <p:sldId id="694" r:id="rId56"/>
    <p:sldId id="695" r:id="rId57"/>
    <p:sldId id="696" r:id="rId58"/>
    <p:sldId id="697" r:id="rId59"/>
    <p:sldId id="698" r:id="rId60"/>
    <p:sldId id="699" r:id="rId61"/>
    <p:sldId id="942" r:id="rId62"/>
    <p:sldId id="684" r:id="rId63"/>
    <p:sldId id="68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86395" autoAdjust="0"/>
  </p:normalViewPr>
  <p:slideViewPr>
    <p:cSldViewPr snapToGrid="0" showGuides="1">
      <p:cViewPr varScale="1">
        <p:scale>
          <a:sx n="105" d="100"/>
          <a:sy n="105" d="100"/>
        </p:scale>
        <p:origin x="12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Primary%20energy%20by%20fue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yer786\Gokul%20Docs\Leon-Exxon\Electricity%20by%20fu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DA-4FA6-AB80-3EDB89124798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DA-4FA6-AB80-3EDB89124798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DA-4FA6-AB80-3EDB89124798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DA-4FA6-AB80-3EDB89124798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DA-4FA6-AB80-3EDB89124798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1DA-4FA6-AB80-3EDB89124798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51DA-4FA6-AB80-3EDB89124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0139680"/>
        <c:axId val="150140240"/>
      </c:barChart>
      <c:catAx>
        <c:axId val="150139680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50140240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50140240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50139680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5-4D5F-BB18-160C0C9AD6E3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5-4D5F-BB18-160C0C9AD6E3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75-4D5F-BB18-160C0C9AD6E3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75-4D5F-BB18-160C0C9AD6E3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75-4D5F-BB18-160C0C9AD6E3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75-4D5F-BB18-160C0C9AD6E3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9975-4D5F-BB18-160C0C9AD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617344"/>
        <c:axId val="146617904"/>
      </c:barChart>
      <c:catAx>
        <c:axId val="1466173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466179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46617904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617344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51-4B3B-872D-6FB2FE338304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51-4B3B-872D-6FB2FE338304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51-4B3B-872D-6FB2FE338304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51-4B3B-872D-6FB2FE338304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51-4B3B-872D-6FB2FE338304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51-4B3B-872D-6FB2FE338304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D951-4B3B-872D-6FB2FE338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250576"/>
        <c:axId val="146251136"/>
      </c:barChart>
      <c:catAx>
        <c:axId val="146250576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4625113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46251136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250576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9271263812418"/>
          <c:y val="0.72222258675998796"/>
          <c:w val="0.79166867998423196"/>
          <c:h val="0.12153032954214101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'Charts-primary-energy-by-fuel'!$B$2</c:f>
              <c:strCache>
                <c:ptCount val="1"/>
                <c:pt idx="0">
                  <c:v>Oil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'Charts-primary-energy-by-fuel'!$F$2:$R$2</c:f>
              <c:numCache>
                <c:formatCode>General</c:formatCode>
                <c:ptCount val="13"/>
                <c:pt idx="0">
                  <c:v>136.599807873</c:v>
                </c:pt>
                <c:pt idx="1">
                  <c:v>147.88612799533351</c:v>
                </c:pt>
                <c:pt idx="2">
                  <c:v>159.1724481176671</c:v>
                </c:pt>
                <c:pt idx="3">
                  <c:v>170.45876824000001</c:v>
                </c:pt>
                <c:pt idx="4">
                  <c:v>176.07883928999999</c:v>
                </c:pt>
                <c:pt idx="5">
                  <c:v>185.47986908999999</c:v>
                </c:pt>
                <c:pt idx="6">
                  <c:v>184.49712879999981</c:v>
                </c:pt>
                <c:pt idx="7">
                  <c:v>181.18281529999999</c:v>
                </c:pt>
                <c:pt idx="8">
                  <c:v>178.90792809999999</c:v>
                </c:pt>
                <c:pt idx="9">
                  <c:v>177.74716839999999</c:v>
                </c:pt>
                <c:pt idx="10">
                  <c:v>178.943738</c:v>
                </c:pt>
                <c:pt idx="11">
                  <c:v>181.8680918</c:v>
                </c:pt>
                <c:pt idx="12">
                  <c:v>186.37466610000001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4-462B-AA8E-88EF9752D7D2}"/>
            </c:ext>
          </c:extLst>
        </c:ser>
        <c:ser>
          <c:idx val="3"/>
          <c:order val="1"/>
          <c:tx>
            <c:strRef>
              <c:f>'Charts-primary-energy-by-fuel'!$B$3</c:f>
              <c:strCache>
                <c:ptCount val="1"/>
                <c:pt idx="0">
                  <c:v>Natural Gas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'Charts-primary-energy-by-fuel'!$F$3:$R$3</c:f>
              <c:numCache>
                <c:formatCode>General</c:formatCode>
                <c:ptCount val="13"/>
                <c:pt idx="0">
                  <c:v>70.339433999999983</c:v>
                </c:pt>
                <c:pt idx="1">
                  <c:v>79.827531033333116</c:v>
                </c:pt>
                <c:pt idx="2">
                  <c:v>89.315628066666676</c:v>
                </c:pt>
                <c:pt idx="3">
                  <c:v>98.803725100000008</c:v>
                </c:pt>
                <c:pt idx="4">
                  <c:v>113.84478559999999</c:v>
                </c:pt>
                <c:pt idx="5">
                  <c:v>127.4344071</c:v>
                </c:pt>
                <c:pt idx="6">
                  <c:v>147.24968000000001</c:v>
                </c:pt>
                <c:pt idx="7">
                  <c:v>172.5286559999999</c:v>
                </c:pt>
                <c:pt idx="8">
                  <c:v>195.351643</c:v>
                </c:pt>
                <c:pt idx="9">
                  <c:v>214.96060399999999</c:v>
                </c:pt>
                <c:pt idx="10">
                  <c:v>232.88448</c:v>
                </c:pt>
                <c:pt idx="11">
                  <c:v>247.76657499999999</c:v>
                </c:pt>
                <c:pt idx="12">
                  <c:v>260.75867899999992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4-462B-AA8E-88EF9752D7D2}"/>
            </c:ext>
          </c:extLst>
        </c:ser>
        <c:ser>
          <c:idx val="5"/>
          <c:order val="2"/>
          <c:tx>
            <c:strRef>
              <c:f>'Charts-primary-energy-by-fuel'!$B$4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'Charts-primary-energy-by-fuel'!$F$4:$R$4</c:f>
              <c:numCache>
                <c:formatCode>General</c:formatCode>
                <c:ptCount val="13"/>
                <c:pt idx="0">
                  <c:v>92.777378609999772</c:v>
                </c:pt>
                <c:pt idx="1">
                  <c:v>103.3057285133327</c:v>
                </c:pt>
                <c:pt idx="2">
                  <c:v>113.8340784166657</c:v>
                </c:pt>
                <c:pt idx="3">
                  <c:v>124.36242832000001</c:v>
                </c:pt>
                <c:pt idx="4">
                  <c:v>143.25977845</c:v>
                </c:pt>
                <c:pt idx="5">
                  <c:v>168.64010669999999</c:v>
                </c:pt>
                <c:pt idx="6">
                  <c:v>195.29368160000001</c:v>
                </c:pt>
                <c:pt idx="7">
                  <c:v>228.62976800000001</c:v>
                </c:pt>
                <c:pt idx="8">
                  <c:v>257.92236400000002</c:v>
                </c:pt>
                <c:pt idx="9">
                  <c:v>284.37639000000001</c:v>
                </c:pt>
                <c:pt idx="10">
                  <c:v>311.29913799999838</c:v>
                </c:pt>
                <c:pt idx="11">
                  <c:v>336.37865499999998</c:v>
                </c:pt>
                <c:pt idx="12">
                  <c:v>361.21222599999999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E4-462B-AA8E-88EF9752D7D2}"/>
            </c:ext>
          </c:extLst>
        </c:ser>
        <c:ser>
          <c:idx val="7"/>
          <c:order val="3"/>
          <c:tx>
            <c:strRef>
              <c:f>'Charts-primary-energy-by-fuel'!$B$5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'Charts-primary-energy-by-fuel'!$F$5:$R$5</c:f>
              <c:numCache>
                <c:formatCode>General</c:formatCode>
                <c:ptCount val="13"/>
                <c:pt idx="0">
                  <c:v>13.379720900000001</c:v>
                </c:pt>
                <c:pt idx="1">
                  <c:v>14.83086523333338</c:v>
                </c:pt>
                <c:pt idx="2">
                  <c:v>16.282009566666709</c:v>
                </c:pt>
                <c:pt idx="3">
                  <c:v>17.733153900000001</c:v>
                </c:pt>
                <c:pt idx="4">
                  <c:v>20.961993400000001</c:v>
                </c:pt>
                <c:pt idx="5">
                  <c:v>22.92034379999998</c:v>
                </c:pt>
                <c:pt idx="6">
                  <c:v>33.951431999999997</c:v>
                </c:pt>
                <c:pt idx="7">
                  <c:v>43.831159</c:v>
                </c:pt>
                <c:pt idx="8">
                  <c:v>54.642747</c:v>
                </c:pt>
                <c:pt idx="9">
                  <c:v>65.470870000000005</c:v>
                </c:pt>
                <c:pt idx="10">
                  <c:v>75.368946999999977</c:v>
                </c:pt>
                <c:pt idx="11">
                  <c:v>84.991496000000026</c:v>
                </c:pt>
                <c:pt idx="12">
                  <c:v>94.308823000000004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EE4-462B-AA8E-88EF9752D7D2}"/>
            </c:ext>
          </c:extLst>
        </c:ser>
        <c:ser>
          <c:idx val="0"/>
          <c:order val="4"/>
          <c:tx>
            <c:strRef>
              <c:f>'Charts-primary-energy-by-fuel'!$B$6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'Charts-primary-energy-by-fuel'!$F$6:$R$6</c:f>
              <c:numCache>
                <c:formatCode>General</c:formatCode>
                <c:ptCount val="13"/>
                <c:pt idx="0">
                  <c:v>7.246028400000001</c:v>
                </c:pt>
                <c:pt idx="1">
                  <c:v>8.1522271333333247</c:v>
                </c:pt>
                <c:pt idx="2">
                  <c:v>9.0584258666666528</c:v>
                </c:pt>
                <c:pt idx="3">
                  <c:v>9.9646246000000005</c:v>
                </c:pt>
                <c:pt idx="4">
                  <c:v>9.9226372000000005</c:v>
                </c:pt>
                <c:pt idx="5">
                  <c:v>10.895744820999999</c:v>
                </c:pt>
                <c:pt idx="6">
                  <c:v>12.76667996219</c:v>
                </c:pt>
                <c:pt idx="7">
                  <c:v>14.68974220215998</c:v>
                </c:pt>
                <c:pt idx="8">
                  <c:v>17.177418232149972</c:v>
                </c:pt>
                <c:pt idx="9">
                  <c:v>20.172392181129979</c:v>
                </c:pt>
                <c:pt idx="10">
                  <c:v>23.85947280109999</c:v>
                </c:pt>
                <c:pt idx="11">
                  <c:v>27.641629928059981</c:v>
                </c:pt>
                <c:pt idx="12">
                  <c:v>31.409503105979979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E4-462B-AA8E-88EF9752D7D2}"/>
            </c:ext>
          </c:extLst>
        </c:ser>
        <c:ser>
          <c:idx val="8"/>
          <c:order val="5"/>
          <c:tx>
            <c:strRef>
              <c:f>'Charts-primary-energy-by-fuel'!$B$7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'Charts-primary-energy-by-fuel'!$F$7:$R$7</c:f>
              <c:numCache>
                <c:formatCode>General</c:formatCode>
                <c:ptCount val="13"/>
                <c:pt idx="0">
                  <c:v>7.8662455748300051</c:v>
                </c:pt>
                <c:pt idx="1">
                  <c:v>8.9641532105566757</c:v>
                </c:pt>
                <c:pt idx="2">
                  <c:v>10.06206084628332</c:v>
                </c:pt>
                <c:pt idx="3">
                  <c:v>11.159968482009999</c:v>
                </c:pt>
                <c:pt idx="4">
                  <c:v>13.98674225799</c:v>
                </c:pt>
                <c:pt idx="5">
                  <c:v>16.954074319109981</c:v>
                </c:pt>
                <c:pt idx="6">
                  <c:v>20.257540245262081</c:v>
                </c:pt>
                <c:pt idx="7">
                  <c:v>23.076327296552879</c:v>
                </c:pt>
                <c:pt idx="8">
                  <c:v>26.38748795553548</c:v>
                </c:pt>
                <c:pt idx="9">
                  <c:v>30.25386945264588</c:v>
                </c:pt>
                <c:pt idx="10">
                  <c:v>33.577043891443097</c:v>
                </c:pt>
                <c:pt idx="11">
                  <c:v>37.165639290611203</c:v>
                </c:pt>
                <c:pt idx="12">
                  <c:v>41.103847232833637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E4-462B-AA8E-88EF9752D7D2}"/>
            </c:ext>
          </c:extLst>
        </c:ser>
        <c:ser>
          <c:idx val="9"/>
          <c:order val="6"/>
          <c:tx>
            <c:strRef>
              <c:f>'Charts-primary-energy-by-fuel'!$B$8</c:f>
              <c:strCache>
                <c:ptCount val="1"/>
                <c:pt idx="0">
                  <c:v>Energy Reduction</c:v>
                </c:pt>
              </c:strCache>
            </c:strRef>
          </c:tx>
          <c:spPr>
            <a:solidFill>
              <a:srgbClr val="9FAB92"/>
            </a:solidFill>
            <a:ln w="25400">
              <a:noFill/>
            </a:ln>
          </c:spPr>
          <c:invertIfNegative val="0"/>
          <c:cat>
            <c:numRef>
              <c:f>'Charts-primary-energy-by-fuel'!$F$1:$R$1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'Charts-primary-energy-by-fuel'!$F$8:$R$8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6-4EE4-462B-AA8E-88EF9752D7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46256736"/>
        <c:axId val="273715824"/>
      </c:barChart>
      <c:catAx>
        <c:axId val="146256736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27371582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73715824"/>
        <c:scaling>
          <c:orientation val="minMax"/>
          <c:max val="12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46256736"/>
        <c:crosses val="autoZero"/>
        <c:crossBetween val="between"/>
        <c:majorUnit val="200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3333333333333297E-3"/>
          <c:y val="1.5524569845435999E-2"/>
          <c:w val="0.99030861767279099"/>
          <c:h val="0.9689508603091280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noFill/>
    </a:ln>
    <a:effectLst/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D-47CD-B479-FBB82DE49CBD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6D-47CD-B479-FBB82DE49CBD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6D-47CD-B479-FBB82DE49CBD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6D-47CD-B479-FBB82DE49CBD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D-47CD-B479-FBB82DE49CBD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6D-47CD-B479-FBB82DE49CBD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6D-47CD-B479-FBB82DE49CBD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6D-47CD-B479-FBB82DE49CBD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46D-47CD-B479-FBB82DE49CBD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46D-47CD-B479-FBB82DE49CBD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A46D-47CD-B479-FBB82DE49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1981328"/>
        <c:axId val="151981888"/>
      </c:barChart>
      <c:catAx>
        <c:axId val="151981328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15198188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51981888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151981328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63-4D59-B140-04A9A0E4C538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63-4D59-B140-04A9A0E4C538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63-4D59-B140-04A9A0E4C538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63-4D59-B140-04A9A0E4C538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63-4D59-B140-04A9A0E4C538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63-4D59-B140-04A9A0E4C538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763-4D59-B140-04A9A0E4C538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763-4D59-B140-04A9A0E4C538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763-4D59-B140-04A9A0E4C538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763-4D59-B140-04A9A0E4C538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3763-4D59-B140-04A9A0E4C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34676944"/>
        <c:axId val="634677504"/>
      </c:barChart>
      <c:catAx>
        <c:axId val="6346769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6346775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34677504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63467694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1C-4058-877C-717606501B59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1C-4058-877C-717606501B59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1C-4058-877C-717606501B59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1C-4058-877C-717606501B59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1C-4058-877C-717606501B59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1C-4058-877C-717606501B59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1C-4058-877C-717606501B59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1C-4058-877C-717606501B59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1C-4058-877C-717606501B59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1C-4058-877C-717606501B59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8A1C-4058-877C-717606501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382231168"/>
        <c:axId val="382231728"/>
      </c:barChart>
      <c:catAx>
        <c:axId val="382231168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38223172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82231728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382231168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00317892247"/>
          <c:y val="0.79166703120443305"/>
          <c:w val="0.83593962590440296"/>
          <c:h val="5.20858850976961E-2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'Elec by fuel charts'!$B$2</c:f>
              <c:strCache>
                <c:ptCount val="1"/>
                <c:pt idx="0">
                  <c:v>Oil: w/o CCS</c:v>
                </c:pt>
              </c:strCache>
            </c:strRef>
          </c:tx>
          <c:spPr>
            <a:solidFill>
              <a:srgbClr val="B50E20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charts'!$F$2:$R$2</c:f>
              <c:numCache>
                <c:formatCode>General</c:formatCode>
                <c:ptCount val="13"/>
                <c:pt idx="0">
                  <c:v>1.301650913888885</c:v>
                </c:pt>
                <c:pt idx="1">
                  <c:v>1.2295925643518471</c:v>
                </c:pt>
                <c:pt idx="2">
                  <c:v>1.15753421481481</c:v>
                </c:pt>
                <c:pt idx="3">
                  <c:v>1.0854758652777741</c:v>
                </c:pt>
                <c:pt idx="4">
                  <c:v>0.95064970972221896</c:v>
                </c:pt>
                <c:pt idx="5">
                  <c:v>0.70637777733610896</c:v>
                </c:pt>
                <c:pt idx="6">
                  <c:v>0.445521770139165</c:v>
                </c:pt>
                <c:pt idx="7">
                  <c:v>0.46965031729955398</c:v>
                </c:pt>
                <c:pt idx="8">
                  <c:v>0.47380890059180403</c:v>
                </c:pt>
                <c:pt idx="9">
                  <c:v>0.46898092584580398</c:v>
                </c:pt>
                <c:pt idx="10">
                  <c:v>0.48809631278834198</c:v>
                </c:pt>
                <c:pt idx="11">
                  <c:v>0.49436310762601499</c:v>
                </c:pt>
                <c:pt idx="12">
                  <c:v>0.50662952929802696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2-46A7-8827-F91308783BC0}"/>
            </c:ext>
          </c:extLst>
        </c:ser>
        <c:ser>
          <c:idx val="2"/>
          <c:order val="1"/>
          <c:tx>
            <c:strRef>
              <c:f>'Elec by fuel charts'!$B$3</c:f>
              <c:strCache>
                <c:ptCount val="1"/>
                <c:pt idx="0">
                  <c:v>Oil: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FF0000" mc:Ignorable="a14" a14:legacySpreadsheetColorIndex="1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charts'!$F$3:$R$3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22-46A7-8827-F91308783BC0}"/>
            </c:ext>
          </c:extLst>
        </c:ser>
        <c:ser>
          <c:idx val="3"/>
          <c:order val="2"/>
          <c:tx>
            <c:strRef>
              <c:f>'Elec by fuel charts'!$B$4</c:f>
              <c:strCache>
                <c:ptCount val="1"/>
                <c:pt idx="0">
                  <c:v>Natural Gas: w/o CCS</c:v>
                </c:pt>
              </c:strCache>
            </c:strRef>
          </c:tx>
          <c:spPr>
            <a:solidFill>
              <a:srgbClr val="0093D3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charts'!$F$4:$R$4</c:f>
              <c:numCache>
                <c:formatCode>General</c:formatCode>
                <c:ptCount val="13"/>
                <c:pt idx="0">
                  <c:v>1.555521105277774</c:v>
                </c:pt>
                <c:pt idx="1">
                  <c:v>2.1923696949073981</c:v>
                </c:pt>
                <c:pt idx="2">
                  <c:v>2.8292182845370348</c:v>
                </c:pt>
                <c:pt idx="3">
                  <c:v>3.466066874166656</c:v>
                </c:pt>
                <c:pt idx="4">
                  <c:v>4.5515106869166466</c:v>
                </c:pt>
                <c:pt idx="5">
                  <c:v>6.2977650114444197</c:v>
                </c:pt>
                <c:pt idx="6">
                  <c:v>7.3624524970138703</c:v>
                </c:pt>
                <c:pt idx="7">
                  <c:v>8.4011119562563579</c:v>
                </c:pt>
                <c:pt idx="8">
                  <c:v>9.4324360812249601</c:v>
                </c:pt>
                <c:pt idx="9">
                  <c:v>10.38884556692747</c:v>
                </c:pt>
                <c:pt idx="10">
                  <c:v>11.43135614282107</c:v>
                </c:pt>
                <c:pt idx="11">
                  <c:v>12.410625969073569</c:v>
                </c:pt>
                <c:pt idx="12">
                  <c:v>13.38803070244467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22-46A7-8827-F91308783BC0}"/>
            </c:ext>
          </c:extLst>
        </c:ser>
        <c:ser>
          <c:idx val="4"/>
          <c:order val="3"/>
          <c:tx>
            <c:strRef>
              <c:f>'Elec by fuel charts'!$B$5</c:f>
              <c:strCache>
                <c:ptCount val="1"/>
                <c:pt idx="0">
                  <c:v>Natural Gas: w/ CCS</c:v>
                </c:pt>
              </c:strCache>
            </c:strRef>
          </c:tx>
          <c:spPr>
            <a:pattFill prst="dkUpDiag">
              <a:fgClr>
                <a:srgbClr xmlns:mc="http://schemas.openxmlformats.org/markup-compatibility/2006" xmlns:a14="http://schemas.microsoft.com/office/drawing/2010/main" val="00CCFF" mc:Ignorable="a14" a14:legacySpreadsheetColorIndex="40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charts'!$F$5:$R$5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22-46A7-8827-F91308783BC0}"/>
            </c:ext>
          </c:extLst>
        </c:ser>
        <c:ser>
          <c:idx val="5"/>
          <c:order val="4"/>
          <c:tx>
            <c:strRef>
              <c:f>'Elec by fuel charts'!$B$6</c:f>
              <c:strCache>
                <c:ptCount val="1"/>
                <c:pt idx="0">
                  <c:v>Coal: w/o CCS</c:v>
                </c:pt>
              </c:strCache>
            </c:strRef>
          </c:tx>
          <c:spPr>
            <a:solidFill>
              <a:srgbClr val="800B5E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charts'!$F$6:$R$6</c:f>
              <c:numCache>
                <c:formatCode>General</c:formatCode>
                <c:ptCount val="13"/>
                <c:pt idx="0">
                  <c:v>4.3638217188888762</c:v>
                </c:pt>
                <c:pt idx="1">
                  <c:v>5.3198871289814607</c:v>
                </c:pt>
                <c:pt idx="2">
                  <c:v>6.27595253907407</c:v>
                </c:pt>
                <c:pt idx="3">
                  <c:v>7.2320179491666474</c:v>
                </c:pt>
                <c:pt idx="4">
                  <c:v>8.5915154308333079</c:v>
                </c:pt>
                <c:pt idx="5">
                  <c:v>10.70814918638886</c:v>
                </c:pt>
                <c:pt idx="6">
                  <c:v>12.07643041944441</c:v>
                </c:pt>
                <c:pt idx="7">
                  <c:v>13.54746223944441</c:v>
                </c:pt>
                <c:pt idx="8">
                  <c:v>14.892697302222169</c:v>
                </c:pt>
                <c:pt idx="9">
                  <c:v>16.10378708333327</c:v>
                </c:pt>
                <c:pt idx="10">
                  <c:v>17.442221211110979</c:v>
                </c:pt>
                <c:pt idx="11">
                  <c:v>18.719024478055498</c:v>
                </c:pt>
                <c:pt idx="12">
                  <c:v>20.052290864277701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22-46A7-8827-F91308783BC0}"/>
            </c:ext>
          </c:extLst>
        </c:ser>
        <c:ser>
          <c:idx val="6"/>
          <c:order val="5"/>
          <c:tx>
            <c:strRef>
              <c:f>'Elec by fuel charts'!$B$7</c:f>
              <c:strCache>
                <c:ptCount val="1"/>
                <c:pt idx="0">
                  <c:v>Coal: w/ CCS</c:v>
                </c:pt>
              </c:strCache>
            </c:strRef>
          </c:tx>
          <c:spPr>
            <a:pattFill prst="dkDnDiag">
              <a:fgClr>
                <a:srgbClr xmlns:mc="http://schemas.openxmlformats.org/markup-compatibility/2006" xmlns:a14="http://schemas.microsoft.com/office/drawing/2010/main" val="993366" mc:Ignorable="a14" a14:legacySpreadsheetColorIndex="61"/>
              </a:fgClr>
              <a:bgClr>
                <a:srgbClr xmlns:mc="http://schemas.openxmlformats.org/markup-compatibility/2006" xmlns:a14="http://schemas.microsoft.com/office/drawing/2010/main" val="FFFFFF" mc:Ignorable="a14" a14:legacySpreadsheetColorIndex="78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charts'!$F$7:$R$7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22-46A7-8827-F91308783BC0}"/>
            </c:ext>
          </c:extLst>
        </c:ser>
        <c:ser>
          <c:idx val="7"/>
          <c:order val="6"/>
          <c:tx>
            <c:strRef>
              <c:f>'Elec by fuel charts'!$B$8</c:f>
              <c:strCache>
                <c:ptCount val="1"/>
                <c:pt idx="0">
                  <c:v>Commercial Biomass</c:v>
                </c:pt>
              </c:strCache>
            </c:strRef>
          </c:tx>
          <c:spPr>
            <a:solidFill>
              <a:srgbClr val="2D9E38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charts'!$F$8:$R$8</c:f>
              <c:numCache>
                <c:formatCode>General</c:formatCode>
                <c:ptCount val="13"/>
                <c:pt idx="0">
                  <c:v>5.2208372030555401E-2</c:v>
                </c:pt>
                <c:pt idx="1">
                  <c:v>8.2010701342591502E-2</c:v>
                </c:pt>
                <c:pt idx="2">
                  <c:v>0.111813030654629</c:v>
                </c:pt>
                <c:pt idx="3">
                  <c:v>0.14161535996666599</c:v>
                </c:pt>
                <c:pt idx="4">
                  <c:v>0.212584524388888</c:v>
                </c:pt>
                <c:pt idx="5">
                  <c:v>0.29570856487499902</c:v>
                </c:pt>
                <c:pt idx="6">
                  <c:v>0.397601677783332</c:v>
                </c:pt>
                <c:pt idx="7">
                  <c:v>0.54478701815555397</c:v>
                </c:pt>
                <c:pt idx="8">
                  <c:v>0.72861145398888605</c:v>
                </c:pt>
                <c:pt idx="9">
                  <c:v>0.93705284112221898</c:v>
                </c:pt>
                <c:pt idx="10">
                  <c:v>1.184355590213884</c:v>
                </c:pt>
                <c:pt idx="11">
                  <c:v>1.453671231941662</c:v>
                </c:pt>
                <c:pt idx="12">
                  <c:v>1.7408498080249939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22-46A7-8827-F91308783BC0}"/>
            </c:ext>
          </c:extLst>
        </c:ser>
        <c:ser>
          <c:idx val="0"/>
          <c:order val="7"/>
          <c:tx>
            <c:strRef>
              <c:f>'Elec by fuel charts'!$B$9</c:f>
              <c:strCache>
                <c:ptCount val="1"/>
                <c:pt idx="0">
                  <c:v>Biomass: w/ CCS</c:v>
                </c:pt>
              </c:strCache>
            </c:strRef>
          </c:tx>
          <c:spPr>
            <a:pattFill prst="dkUpDiag">
              <a:fgClr>
                <a:srgbClr val="00B050"/>
              </a:fgClr>
              <a:bgClr>
                <a:schemeClr val="bg1"/>
              </a:bgClr>
            </a:patt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charts'!$F$9:$R$9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522-46A7-8827-F91308783BC0}"/>
            </c:ext>
          </c:extLst>
        </c:ser>
        <c:ser>
          <c:idx val="8"/>
          <c:order val="8"/>
          <c:tx>
            <c:strRef>
              <c:f>'Elec by fuel charts'!$B$10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E78E24"/>
            </a:solidFill>
            <a:ln w="25400">
              <a:noFill/>
            </a:ln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charts'!$F$10:$R$10</c:f>
              <c:numCache>
                <c:formatCode>General</c:formatCode>
                <c:ptCount val="13"/>
                <c:pt idx="0">
                  <c:v>2.012785666666661</c:v>
                </c:pt>
                <c:pt idx="1">
                  <c:v>2.264507537037034</c:v>
                </c:pt>
                <c:pt idx="2">
                  <c:v>2.5162294074074079</c:v>
                </c:pt>
                <c:pt idx="3">
                  <c:v>2.7679512777777702</c:v>
                </c:pt>
                <c:pt idx="4">
                  <c:v>2.7562881111111031</c:v>
                </c:pt>
                <c:pt idx="5">
                  <c:v>3.0265957836110999</c:v>
                </c:pt>
                <c:pt idx="6">
                  <c:v>3.5462999894972111</c:v>
                </c:pt>
                <c:pt idx="7">
                  <c:v>4.0804839450444259</c:v>
                </c:pt>
                <c:pt idx="8">
                  <c:v>4.7715050644860906</c:v>
                </c:pt>
                <c:pt idx="9">
                  <c:v>5.6034422725360846</c:v>
                </c:pt>
                <c:pt idx="10">
                  <c:v>6.6276313336388668</c:v>
                </c:pt>
                <c:pt idx="11">
                  <c:v>7.6782305355721929</c:v>
                </c:pt>
                <c:pt idx="12">
                  <c:v>8.7248619738832982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22-46A7-8827-F91308783BC0}"/>
            </c:ext>
          </c:extLst>
        </c:ser>
        <c:ser>
          <c:idx val="9"/>
          <c:order val="9"/>
          <c:tx>
            <c:strRef>
              <c:f>'Elec by fuel charts'!$B$11</c:f>
              <c:strCache>
                <c:ptCount val="1"/>
                <c:pt idx="0">
                  <c:v>Non-Biomass Renewables</c:v>
                </c:pt>
              </c:strCache>
            </c:strRef>
          </c:tx>
          <c:spPr>
            <a:solidFill>
              <a:srgbClr val="FFDB16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charts'!$F$11:$R$11</c:f>
              <c:numCache>
                <c:formatCode>General</c:formatCode>
                <c:ptCount val="13"/>
                <c:pt idx="0">
                  <c:v>2.1850682152305509</c:v>
                </c:pt>
                <c:pt idx="1">
                  <c:v>2.4900425584879571</c:v>
                </c:pt>
                <c:pt idx="2">
                  <c:v>2.7950169017453712</c:v>
                </c:pt>
                <c:pt idx="3">
                  <c:v>3.099991245002768</c:v>
                </c:pt>
                <c:pt idx="4">
                  <c:v>3.8852061827749891</c:v>
                </c:pt>
                <c:pt idx="5">
                  <c:v>4.7094650886416503</c:v>
                </c:pt>
                <c:pt idx="6">
                  <c:v>5.6270945125727643</c:v>
                </c:pt>
                <c:pt idx="7">
                  <c:v>6.410090915709115</c:v>
                </c:pt>
                <c:pt idx="8">
                  <c:v>7.3298577654264996</c:v>
                </c:pt>
                <c:pt idx="9">
                  <c:v>8.40385262573494</c:v>
                </c:pt>
                <c:pt idx="10">
                  <c:v>9.3269566365119996</c:v>
                </c:pt>
                <c:pt idx="11">
                  <c:v>10.323788691836411</c:v>
                </c:pt>
                <c:pt idx="12">
                  <c:v>11.417735342453771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522-46A7-8827-F91308783BC0}"/>
            </c:ext>
          </c:extLst>
        </c:ser>
        <c:ser>
          <c:idx val="10"/>
          <c:order val="10"/>
          <c:tx>
            <c:strRef>
              <c:f>'Elec by fuel charts'!$B$12</c:f>
              <c:strCache>
                <c:ptCount val="1"/>
                <c:pt idx="0">
                  <c:v>Electricity Use Reduction</c:v>
                </c:pt>
              </c:strCache>
            </c:strRef>
          </c:tx>
          <c:spPr>
            <a:solidFill>
              <a:srgbClr val="9FAB92"/>
            </a:solidFill>
          </c:spPr>
          <c:invertIfNegative val="0"/>
          <c:cat>
            <c:numRef>
              <c:f>'Elec by fuel charts'!$F$1:$R$1</c:f>
              <c:numCache>
                <c:formatCode>General</c:formatCode>
                <c:ptCount val="13"/>
                <c:pt idx="0">
                  <c:v>1990</c:v>
                </c:pt>
                <c:pt idx="1">
                  <c:v>1995</c:v>
                </c:pt>
                <c:pt idx="2">
                  <c:v>2000</c:v>
                </c:pt>
                <c:pt idx="3">
                  <c:v>2005</c:v>
                </c:pt>
                <c:pt idx="4">
                  <c:v>2010</c:v>
                </c:pt>
                <c:pt idx="5">
                  <c:v>2015</c:v>
                </c:pt>
                <c:pt idx="6">
                  <c:v>2020</c:v>
                </c:pt>
                <c:pt idx="7">
                  <c:v>2025</c:v>
                </c:pt>
                <c:pt idx="8">
                  <c:v>2030</c:v>
                </c:pt>
                <c:pt idx="9">
                  <c:v>2035</c:v>
                </c:pt>
                <c:pt idx="10">
                  <c:v>2040</c:v>
                </c:pt>
                <c:pt idx="11">
                  <c:v>2045</c:v>
                </c:pt>
                <c:pt idx="12">
                  <c:v>2050</c:v>
                </c:pt>
              </c:numCache>
            </c:numRef>
          </c:cat>
          <c:val>
            <c:numRef>
              <c:f>'Elec by fuel charts'!$F$12:$R$12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A-7522-46A7-8827-F91308783B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37523344"/>
        <c:axId val="637523904"/>
      </c:barChart>
      <c:catAx>
        <c:axId val="637523344"/>
        <c:scaling>
          <c:orientation val="minMax"/>
        </c:scaling>
        <c:delete val="1"/>
        <c:axPos val="b"/>
        <c:majorGridlines>
          <c:spPr>
            <a:ln w="3175">
              <a:solidFill>
                <a:srgbClr val="808080"/>
              </a:solidFill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crossAx val="63752390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637523904"/>
        <c:scaling>
          <c:orientation val="minMax"/>
          <c:max val="300"/>
          <c:min val="0"/>
        </c:scaling>
        <c:delete val="1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numFmt formatCode="#,##0" sourceLinked="0"/>
        <c:majorTickMark val="out"/>
        <c:minorTickMark val="none"/>
        <c:tickLblPos val="nextTo"/>
        <c:crossAx val="637523344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5.3040244969378599E-3"/>
          <c:y val="0"/>
          <c:w val="0.97802930883639505"/>
          <c:h val="0.99280001458151101"/>
        </c:manualLayout>
      </c:layout>
      <c:overlay val="0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8361E-5180-448C-85AF-8CE3D90C8280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02E13-7155-4673-B3AA-D28BEB41F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0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IAMs contain structured relationships that can be used to produce conditional forecasts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02E13-7155-4673-B3AA-D28BEB41F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7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35F8D-0420-4D7D-8668-5EB35A491898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65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35F8D-0420-4D7D-8668-5EB35A491898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6DF9-30E6-4376-9B44-6E1D48086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7AA5B-F8F5-4A35-A12B-E8326E6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AB73-9F89-4004-A487-DF6BF040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51E771-B0C3-4E53-BA84-F6FF338A4CD0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6EEA4-14A8-4828-8703-8B7942361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5D42-FCCA-4E9D-8668-28E2C13F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8F39-1484-443B-A519-7FF52DD2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5DDA5-E0CB-4A8C-869E-9011424BF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97A4-4182-401F-9E68-81CF5676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5F887E-EBBF-41E6-A7F9-B3BAF2481894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D6DA4-C436-4E9A-BFA0-349168CE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0BCB-40BE-4032-B7FE-8D9E9D4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4DBAE-D67B-4D4E-8A52-978914D92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37C4A-6056-4F62-B584-2EDCB2161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0E65A-0491-4BDF-904F-EE2D60D4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840242-A02E-484A-8145-B2F98F084842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5F67-24F4-409C-AF3C-4CB73FFB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62A3-A9CC-4FA6-8D75-6B5336FA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3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8EB22DA-113F-470D-9D32-E7342B470BF4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4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42-25508204_cover-image_large.jpg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1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" t="2428" r="3990" b="412"/>
          <a:stretch/>
        </p:blipFill>
        <p:spPr>
          <a:xfrm>
            <a:off x="1" y="0"/>
            <a:ext cx="12189884" cy="6858000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-14861" y="0"/>
            <a:ext cx="12206860" cy="602128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7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de-DE" sz="18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34000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11688"/>
            <a:ext cx="10769600" cy="34624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7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AE8FE66-29C1-4C3E-8197-2AB322151518}" type="datetime4">
              <a:rPr lang="en-US" smtClean="0"/>
              <a:t>February 8, 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392176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1365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598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pPr/>
              <a:t>February 8,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10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5"/>
            <a:ext cx="8839200" cy="4924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pPr/>
              <a:t>February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3176200"/>
            <a:ext cx="10972800" cy="276999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486400"/>
            <a:ext cx="10972800" cy="215444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964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43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00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4FBC-4C19-4721-85EB-F2E1449B0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D8063-D29A-49B6-A40B-9AA051FE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06AFB0-9F93-477C-BDA6-76ABFC70FB72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57511-E7F9-4729-AED1-C6E32B10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4AEAF-266C-401F-81B3-EA1F0CAB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F6C03B-0C08-4591-B8A9-F42E8BC3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3275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799"/>
            <a:ext cx="10972800" cy="1452705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pPr/>
              <a:t>February 8,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19217"/>
            <a:ext cx="10363200" cy="492443"/>
          </a:xfrm>
        </p:spPr>
        <p:txBody>
          <a:bodyPr anchor="ctr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93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87552"/>
            <a:ext cx="12192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92452"/>
            <a:ext cx="8839200" cy="384721"/>
          </a:xfrm>
        </p:spPr>
        <p:txBody>
          <a:bodyPr lIns="0" tIns="0" rIns="0" bIns="0" anchor="ctr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84AC7F8F-2E1D-4CAD-B247-7B9F94B1BB90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644364AE-2992-4C59-BFC3-95113B746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90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12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41300" y="6424613"/>
            <a:ext cx="81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0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70C5-D23F-4FDF-85AE-60DDCC4E8FF8}" type="datetimeFigureOut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8BB55-3590-449E-AE09-207C13D7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0" y="225778"/>
            <a:ext cx="9144000" cy="859812"/>
          </a:xfrm>
          <a:prstGeom prst="rect">
            <a:avLst/>
          </a:prstGeom>
        </p:spPr>
        <p:txBody>
          <a:bodyPr lIns="0" anchor="ctr" anchorCtr="0"/>
          <a:lstStyle>
            <a:lvl1pPr>
              <a:defRPr lang="en-US" sz="3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39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3847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44AAFE-4A3B-394D-A0A1-755A5903C0F9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5CFEFD-D787-5E41-B1D4-E6D3DA3F8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589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4A068F38-C644-4271-846E-FBFC346CE800}" type="datetime4">
              <a:rPr lang="en-US" smtClean="0"/>
              <a:t>February 8,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6339840" y="1600200"/>
            <a:ext cx="5486400" cy="1452705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20469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25296"/>
            <a:ext cx="12192000" cy="56327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7600" y="6356351"/>
            <a:ext cx="4876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65760" y="201168"/>
            <a:ext cx="8839200" cy="86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CC702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0" y="6356351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5AE8FE66-29C1-4C3E-8197-2AB322151518}" type="datetime4">
              <a:rPr lang="en-US" smtClean="0"/>
              <a:t>February 8, 2023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5552" y="6356351"/>
            <a:ext cx="402336" cy="365125"/>
          </a:xfrm>
          <a:prstGeom prst="rect">
            <a:avLst/>
          </a:prstGeom>
        </p:spPr>
        <p:txBody>
          <a:bodyPr lIns="0" tIns="0" bIns="0" anchor="ctr" anchorCtr="0"/>
          <a:lstStyle>
            <a:lvl1pPr algn="l">
              <a:defRPr sz="900" b="1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469673" y="6454975"/>
            <a:ext cx="0" cy="182880"/>
          </a:xfrm>
          <a:prstGeom prst="line">
            <a:avLst/>
          </a:prstGeom>
          <a:ln w="12700">
            <a:solidFill>
              <a:srgbClr val="70727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5760" y="1600200"/>
            <a:ext cx="11460480" cy="1392176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08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5EF5-A5E5-4C8A-ABE7-10C65A67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A2733-347B-4C36-BA26-63F54585A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B36EF-EE61-412F-A926-EAA2FC7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F7D53F-4335-4453-AFF6-13D79885E400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72D4B-9DC3-49C5-ABCF-3213251B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2757-9070-4CAB-AC21-9DA4D4A06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6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1D23-93F4-4E1C-BF73-A1EE7EF7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762B-6005-4A5C-A0C6-3FD0EF3FE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BF5E7-8A47-4589-B0E5-20C06871F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2A0B-B82C-4C22-B036-AC07B6A7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D9B2A3-0AFB-41BD-8A44-65A3AE8D08B0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222F2-63C8-4DD2-B9A9-2C310ABE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F84E-61CE-4026-ADBE-DAC6156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8931B-B124-4362-AF7D-02E6EFA9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A9991-E485-4DC0-9934-342DE96DE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ACE3-D01D-4DC3-B769-5A2BA0384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9A1DC-61E9-4FC7-BC30-F6B6443E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B8396-C941-4CDD-A2C5-D4F12A592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20268-885B-4BD6-A5B0-B13F6F27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541EA6-D8C9-48A4-A1B7-58F85E2A7BA3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7FD78-1DB4-43E2-9485-555AA381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99E19-E59B-46F9-B3C0-00FC3CCD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E0D8-8EF0-4B4B-A274-7C4213E2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76B03-170D-4EB8-B5B7-CE067B5C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0B3152-687D-4F28-85C2-C6EF4AF821EE}" type="datetime1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2E55-4C7E-474E-BD40-6C192ADA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10713-0E4D-409A-8B56-3A99B6C7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0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3C07A-62F9-45DD-9CB9-AF8729FB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1D5A832-1AAC-4001-9F3B-21C40349A188}" type="datetime1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567EE-53DD-4EF0-82D7-A9D31ADE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557A1-6A78-4405-B787-7F2ED60E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6F5F-2EFD-4876-9E90-7E88CF60D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D0DD6-1F07-4648-A9E1-403AA87F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91125-0226-49D8-9DD8-15148E3D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5E37F-0A5F-4CCE-A47F-8CC7DFDB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265FE-A420-4E28-85AC-561C52817085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9E43A-A3B9-438A-8CAF-C32A5C2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28815-112B-4482-9A12-56C9CB56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7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C6E6-89C1-4DA8-B4E1-22DA2BF8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E6E5B-7FB6-4789-86A6-F3FA2C7FC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7A07A-FD13-4C94-B204-D9E5E8EA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D3C84-27DB-49A4-8993-1B9EEE16B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A97AD68-E765-4C42-99CD-ECD034EFA180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B7CB-1F24-4F35-AB39-3ACE545F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40AB6-D53E-48B4-B5B8-8E9D3475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8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D535E1-9CDA-4488-A8F1-3246CADD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CC5E9-FD3C-4140-B12E-A1A529ED8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087AA-3ACA-44E6-8B0B-AA2BAEF4B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1B1411C-3E58-41AF-9162-7254BA8D7B04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28D58-868B-4863-9629-3B9A17162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C284-C223-4D2B-8F04-FBA70C801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AB3EB-962A-43E5-9BDB-0ADB3BDDE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7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56613"/>
            <a:ext cx="88392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28800"/>
            <a:ext cx="109728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4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6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6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6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Energy systems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PLCY-798K</a:t>
            </a:r>
            <a:endParaRPr lang="en-US" dirty="0"/>
          </a:p>
        </p:txBody>
      </p:sp>
      <p:sp>
        <p:nvSpPr>
          <p:cNvPr id="78851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781300" y="4198578"/>
            <a:ext cx="6629400" cy="439737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en-US" sz="1800" dirty="0"/>
              <a:t>February 8, 2023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 bwMode="auto">
          <a:xfrm>
            <a:off x="2781300" y="2971007"/>
            <a:ext cx="662940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folHlink"/>
              </a:buClr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chemeClr val="tx2"/>
              </a:buClr>
              <a:buSzPct val="80000"/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Clr>
                <a:srgbClr val="737373"/>
              </a:buClr>
              <a:buSzPct val="6000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85000"/>
              </a:lnSpc>
              <a:spcBef>
                <a:spcPct val="3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3200" kern="0" dirty="0">
                <a:latin typeface="Arial" panose="020B0604020202020204" pitchFamily="34" charset="0"/>
                <a:cs typeface="Arial" panose="020B0604020202020204" pitchFamily="34" charset="0"/>
              </a:rPr>
              <a:t>Gokul Iyer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sz="32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FE020-97D6-460B-8ACA-EED01D1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B5047-469C-4B2D-B733-BAF29A39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refresher #1: Scenarios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5DD7D2-89BA-48AE-BB6D-001A4947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D7478-D82C-479A-A00D-BC7A636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ACC75-D3F8-4D76-9CEA-1A8D9225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4468"/>
            <a:ext cx="11433883" cy="61555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IAMs are used to produce internally consistent “scenarios” or “pathways” of the future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B344D1-C53E-46D6-BA66-E637FC1D3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53" y="1604681"/>
            <a:ext cx="3369072" cy="414169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Simply put, scenarios are conditional forecasts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Scenarios describe how the future may develop based on a coherent and internally consistent set of assumptions about key relationships and driving forces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E83ED-8FD2-47CC-8784-8D3663CD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46" y="2601869"/>
            <a:ext cx="7447423" cy="348610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BEE1F0-F279-44FD-931D-18DDD402193F}"/>
              </a:ext>
            </a:extLst>
          </p:cNvPr>
          <p:cNvSpPr/>
          <p:nvPr/>
        </p:nvSpPr>
        <p:spPr>
          <a:xfrm>
            <a:off x="4114800" y="1491916"/>
            <a:ext cx="2442412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4D5F98-BF25-4213-AFC0-E562A17F47CE}"/>
              </a:ext>
            </a:extLst>
          </p:cNvPr>
          <p:cNvSpPr/>
          <p:nvPr/>
        </p:nvSpPr>
        <p:spPr>
          <a:xfrm>
            <a:off x="10283149" y="1491916"/>
            <a:ext cx="1760334" cy="382604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3B80F-74BE-4132-B33C-A8A91272153F}"/>
              </a:ext>
            </a:extLst>
          </p:cNvPr>
          <p:cNvSpPr txBox="1"/>
          <p:nvPr/>
        </p:nvSpPr>
        <p:spPr>
          <a:xfrm>
            <a:off x="5079140" y="1740931"/>
            <a:ext cx="4860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91D90-3273-4F29-B329-C800E5D00AA0}"/>
              </a:ext>
            </a:extLst>
          </p:cNvPr>
          <p:cNvSpPr txBox="1"/>
          <p:nvPr/>
        </p:nvSpPr>
        <p:spPr>
          <a:xfrm>
            <a:off x="10539587" y="1740931"/>
            <a:ext cx="1247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then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882CF04-7C80-4313-8926-F32A89247F66}"/>
              </a:ext>
            </a:extLst>
          </p:cNvPr>
          <p:cNvSpPr/>
          <p:nvPr/>
        </p:nvSpPr>
        <p:spPr>
          <a:xfrm>
            <a:off x="5797403" y="1697521"/>
            <a:ext cx="4742184" cy="906596"/>
          </a:xfrm>
          <a:prstGeom prst="rightArrow">
            <a:avLst>
              <a:gd name="adj1" fmla="val 75014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10B207-2347-4D5F-B798-C2F212D6615F}"/>
              </a:ext>
            </a:extLst>
          </p:cNvPr>
          <p:cNvSpPr/>
          <p:nvPr/>
        </p:nvSpPr>
        <p:spPr>
          <a:xfrm>
            <a:off x="4846908" y="1676226"/>
            <a:ext cx="950495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4DCA35-2F12-4880-B3F8-65C330B4AB9A}"/>
              </a:ext>
            </a:extLst>
          </p:cNvPr>
          <p:cNvSpPr/>
          <p:nvPr/>
        </p:nvSpPr>
        <p:spPr>
          <a:xfrm>
            <a:off x="10581648" y="1676226"/>
            <a:ext cx="1205396" cy="94918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9FB8EB03-3B10-4E42-966C-776F301F0B29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16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A0B9B23-354C-46E1-A5BE-B384D8FC6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31" y="2171747"/>
            <a:ext cx="4203469" cy="174222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6E3AE2-7CA2-4CD1-8A66-45C69DE6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201" y="1213503"/>
            <a:ext cx="7419330" cy="569828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Scenarios do not attach probabilities to the futures they describe and are not predictions nor forecasts of the future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Rather, scenarios describe plausible future outcomes that provide a valuable point of reference to aide in analysis and/or decision making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Scenarios can be used in an explorative manner or for scientific assessment to understand interactions and linkages between key variables related to natural (e.g. land) and/or human (e.g. energy) systems of interest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/>
              <a:t>Scenarios could also be used to elucidate strategies to address climate change or other issues of societal/policy interest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005B0-236D-4EBA-9B05-A3376288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32F778-E388-4D11-A964-B6F77FB8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01" y="1"/>
            <a:ext cx="11443506" cy="1074655"/>
          </a:xfrm>
        </p:spPr>
        <p:txBody>
          <a:bodyPr>
            <a:noAutofit/>
          </a:bodyPr>
          <a:lstStyle/>
          <a:p>
            <a:r>
              <a:rPr lang="en-US" sz="3600" dirty="0"/>
              <a:t>A few things to keep in mind about scenarios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788DA-203E-421E-B9B0-6C8379E8F123}"/>
              </a:ext>
            </a:extLst>
          </p:cNvPr>
          <p:cNvSpPr/>
          <p:nvPr/>
        </p:nvSpPr>
        <p:spPr>
          <a:xfrm>
            <a:off x="8144142" y="4005330"/>
            <a:ext cx="3973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https://blog.commlabindia.com/elearning-design/scenario-based-elearning-assessments</a:t>
            </a:r>
          </a:p>
        </p:txBody>
      </p:sp>
    </p:spTree>
    <p:extLst>
      <p:ext uri="{BB962C8B-B14F-4D97-AF65-F5344CB8AC3E}">
        <p14:creationId xmlns:p14="http://schemas.microsoft.com/office/powerpoint/2010/main" val="274871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B5047-469C-4B2D-B733-BAF29A39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refresher #2: International climate policy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5DD7D2-89BA-48AE-BB6D-001A4947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D7478-D82C-479A-A00D-BC7A636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5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23BB-5DEF-4CB7-8C36-C0743051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55BE1CB-065C-4FB5-9B77-22D6329F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072" y="4696984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How much do we need </a:t>
            </a:r>
            <a:br>
              <a:rPr lang="en-US" sz="3200" dirty="0"/>
            </a:br>
            <a:r>
              <a:rPr lang="en-US" sz="3200" dirty="0"/>
              <a:t>to reduce global GHG emissions </a:t>
            </a:r>
            <a:br>
              <a:rPr lang="en-US" sz="3200" dirty="0"/>
            </a:br>
            <a:r>
              <a:rPr lang="en-US" sz="3200" dirty="0"/>
              <a:t>to implement Paris?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A1D88-30BF-47D2-A6DB-CF508FADD9E4}"/>
              </a:ext>
            </a:extLst>
          </p:cNvPr>
          <p:cNvSpPr/>
          <p:nvPr/>
        </p:nvSpPr>
        <p:spPr>
          <a:xfrm>
            <a:off x="3452725" y="2268794"/>
            <a:ext cx="6939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Holding the increase in the global average temperature to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well below 2 °C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 above pre-industrial levels and to pursue efforts to limit the temperature increase to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1.5 °C </a:t>
            </a:r>
            <a:r>
              <a:rPr lang="en-GB" sz="2400" i="1" dirty="0">
                <a:latin typeface="Arial" panose="020B0604020202020204" pitchFamily="34" charset="0"/>
                <a:cs typeface="Arial" panose="020B0604020202020204" pitchFamily="34" charset="0"/>
              </a:rPr>
              <a:t>above pre-industrial levels</a:t>
            </a:r>
            <a:endParaRPr lang="fr-FR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Image result for paris agreement">
            <a:extLst>
              <a:ext uri="{FF2B5EF4-FFF2-40B4-BE49-F238E27FC236}">
                <a16:creationId xmlns:a16="http://schemas.microsoft.com/office/drawing/2014/main" id="{21253B60-6A11-417D-8E7A-20892F3C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268" y="2179886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DC7F4E5-A1FE-4E09-B387-C48011A2F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international community has established ambitious long-term goals</a:t>
            </a:r>
          </a:p>
        </p:txBody>
      </p:sp>
    </p:spTree>
    <p:extLst>
      <p:ext uri="{BB962C8B-B14F-4D97-AF65-F5344CB8AC3E}">
        <p14:creationId xmlns:p14="http://schemas.microsoft.com/office/powerpoint/2010/main" val="25193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2EE98-967D-4C0E-A18C-DC0EA8B2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64DD6E61-A59B-4D53-8252-3EF4CE18C617}"/>
              </a:ext>
            </a:extLst>
          </p:cNvPr>
          <p:cNvSpPr txBox="1"/>
          <p:nvPr/>
        </p:nvSpPr>
        <p:spPr>
          <a:xfrm>
            <a:off x="2855639" y="1700809"/>
            <a:ext cx="7716327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900" dirty="0"/>
              <a:t>100%</a:t>
            </a:r>
            <a:endParaRPr lang="fr-FR" sz="19900" dirty="0"/>
          </a:p>
        </p:txBody>
      </p:sp>
    </p:spTree>
    <p:extLst>
      <p:ext uri="{BB962C8B-B14F-4D97-AF65-F5344CB8AC3E}">
        <p14:creationId xmlns:p14="http://schemas.microsoft.com/office/powerpoint/2010/main" val="71126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7B23BB-5DEF-4CB7-8C36-C0743051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DC7F4E5-A1FE-4E09-B387-C48011A2F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How much should energy-system emissions be reduced?</a:t>
            </a:r>
          </a:p>
        </p:txBody>
      </p:sp>
    </p:spTree>
    <p:extLst>
      <p:ext uri="{BB962C8B-B14F-4D97-AF65-F5344CB8AC3E}">
        <p14:creationId xmlns:p14="http://schemas.microsoft.com/office/powerpoint/2010/main" val="3132183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2EE98-967D-4C0E-A18C-DC0EA8B2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64DD6E61-A59B-4D53-8252-3EF4CE18C617}"/>
              </a:ext>
            </a:extLst>
          </p:cNvPr>
          <p:cNvSpPr txBox="1"/>
          <p:nvPr/>
        </p:nvSpPr>
        <p:spPr>
          <a:xfrm>
            <a:off x="75415" y="391266"/>
            <a:ext cx="1211658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900" dirty="0"/>
              <a:t>100% or more</a:t>
            </a:r>
            <a:endParaRPr lang="fr-FR" sz="19900" dirty="0"/>
          </a:p>
        </p:txBody>
      </p:sp>
    </p:spTree>
    <p:extLst>
      <p:ext uri="{BB962C8B-B14F-4D97-AF65-F5344CB8AC3E}">
        <p14:creationId xmlns:p14="http://schemas.microsoft.com/office/powerpoint/2010/main" val="298008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2B6EF-1B8B-438F-ABE9-123203C1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54611B-F516-4086-A305-32D6D700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Scenarios produced by IAMs suggest emission increases in the absence of focused policies 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53831814-C634-4DC9-85D2-688248535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15" y="2518951"/>
            <a:ext cx="8383770" cy="40700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53534-2305-4377-967E-ADAE7DE32B0B}"/>
              </a:ext>
            </a:extLst>
          </p:cNvPr>
          <p:cNvSpPr/>
          <p:nvPr/>
        </p:nvSpPr>
        <p:spPr>
          <a:xfrm>
            <a:off x="1253871" y="2207003"/>
            <a:ext cx="10099929" cy="563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GHG emissions in “No climate Policy”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57AE8-BA20-456F-9101-68A3ED79BDC9}"/>
              </a:ext>
            </a:extLst>
          </p:cNvPr>
          <p:cNvSpPr txBox="1"/>
          <p:nvPr/>
        </p:nvSpPr>
        <p:spPr>
          <a:xfrm>
            <a:off x="0" y="6518648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259352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46C54-FEA5-4D17-B8FE-C5D7BCFB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17CB7-840F-419C-AE4D-1FDEA41E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365125"/>
            <a:ext cx="1208830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Scenarios based on IAMs that incorporate Paris goals are characterized by major emissions reductions in the energy system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54B17C01-E684-42B8-8661-701AFA2714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16" y="2518952"/>
            <a:ext cx="8383768" cy="40700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5BA3AF-4343-4137-9747-931921D030C4}"/>
              </a:ext>
            </a:extLst>
          </p:cNvPr>
          <p:cNvSpPr/>
          <p:nvPr/>
        </p:nvSpPr>
        <p:spPr>
          <a:xfrm>
            <a:off x="1187777" y="2236984"/>
            <a:ext cx="10099929" cy="563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GHG emissions in mitigation scenarios (dark) compared to emissions in baseline scenarios (light)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6DCAE-C2E3-43A0-ABAE-33B843F3BA4B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82982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3372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13576"/>
            <a:ext cx="10994679" cy="5744424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Importance of the energy system in integrated assessment modeling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Components of the energy system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Quick refreshers</a:t>
            </a:r>
          </a:p>
          <a:p>
            <a:pPr lvl="1"/>
            <a:r>
              <a:rPr lang="en-US" dirty="0"/>
              <a:t>Scenarios</a:t>
            </a:r>
          </a:p>
          <a:p>
            <a:pPr lvl="1"/>
            <a:r>
              <a:rPr lang="en-US" dirty="0"/>
              <a:t>International climate policy</a:t>
            </a:r>
          </a:p>
          <a:p>
            <a:pPr lvl="1"/>
            <a:r>
              <a:rPr lang="en-US" dirty="0"/>
              <a:t>Energy technologies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Key characteristics of long-term energy system transformations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Modeling of non-economic factors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Cutting-edge research in modeling of energy systems in IAMs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973D1-A49F-4862-99DF-9D6FF2E1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63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B5047-469C-4B2D-B733-BAF29A39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refresher #3: Energy technologies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15DD7D2-89BA-48AE-BB6D-001A4947A5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D7478-D82C-479A-A00D-BC7A636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5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CDB9B-CA02-4FF6-AA89-BB1056171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5F44A-52E4-4B20-A652-137590E3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637BE-947D-42C1-B681-1A8A44D6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non-zero emissions?</a:t>
            </a:r>
          </a:p>
        </p:txBody>
      </p:sp>
    </p:spTree>
    <p:extLst>
      <p:ext uri="{BB962C8B-B14F-4D97-AF65-F5344CB8AC3E}">
        <p14:creationId xmlns:p14="http://schemas.microsoft.com/office/powerpoint/2010/main" val="399439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7B067-C404-4505-ACBA-5200FD9BD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65BEB2-3755-4434-8459-1194F9D8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non-zero emissions?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9D6B5-056B-47A0-9B74-F31A39E273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33" y="2114093"/>
            <a:ext cx="2926080" cy="1947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2C50F-5B20-44DA-8463-4473023171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11" y="2114093"/>
            <a:ext cx="2915913" cy="2073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D6BC-839F-400A-BE86-32C0B708CE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9" y="4648152"/>
            <a:ext cx="2946365" cy="1958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60DF5-4587-4F27-9B97-473E16EA1590}"/>
              </a:ext>
            </a:extLst>
          </p:cNvPr>
          <p:cNvSpPr txBox="1"/>
          <p:nvPr/>
        </p:nvSpPr>
        <p:spPr>
          <a:xfrm>
            <a:off x="1981433" y="1690688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Coal-fired power plants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547B5-9CBA-4C31-96B7-C0CE797AAAF7}"/>
              </a:ext>
            </a:extLst>
          </p:cNvPr>
          <p:cNvSpPr txBox="1"/>
          <p:nvPr/>
        </p:nvSpPr>
        <p:spPr>
          <a:xfrm>
            <a:off x="6676643" y="1690688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Oil refineries, industries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43337-06F4-4CB1-8200-698BD96EC10D}"/>
              </a:ext>
            </a:extLst>
          </p:cNvPr>
          <p:cNvSpPr txBox="1"/>
          <p:nvPr/>
        </p:nvSpPr>
        <p:spPr>
          <a:xfrm>
            <a:off x="1910568" y="4230985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Combustion engines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7915-F74E-466F-8245-DD01AAC8EEC9}"/>
              </a:ext>
            </a:extLst>
          </p:cNvPr>
          <p:cNvSpPr txBox="1"/>
          <p:nvPr/>
        </p:nvSpPr>
        <p:spPr>
          <a:xfrm>
            <a:off x="6676643" y="4230985"/>
            <a:ext cx="292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Building furnaces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A8F46C-9694-4A75-B027-C48CD47351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08" y="4532932"/>
            <a:ext cx="2915912" cy="21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C64DE-8974-4D93-81CC-A9F5ED1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A682-52D0-4EC8-B6CF-E81642F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low- or zero- emissions?</a:t>
            </a:r>
          </a:p>
        </p:txBody>
      </p:sp>
    </p:spTree>
    <p:extLst>
      <p:ext uri="{BB962C8B-B14F-4D97-AF65-F5344CB8AC3E}">
        <p14:creationId xmlns:p14="http://schemas.microsoft.com/office/powerpoint/2010/main" val="288341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C64DE-8974-4D93-81CC-A9F5ED1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25A682-52D0-4EC8-B6CF-E81642F65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low- or zero- emissions?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D04B4-E87B-458A-8833-A30C80E7277B}"/>
              </a:ext>
            </a:extLst>
          </p:cNvPr>
          <p:cNvSpPr txBox="1"/>
          <p:nvPr/>
        </p:nvSpPr>
        <p:spPr>
          <a:xfrm>
            <a:off x="53722" y="1844032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Renewables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8E135-C480-410F-888A-B5F67E5FA126}"/>
              </a:ext>
            </a:extLst>
          </p:cNvPr>
          <p:cNvSpPr txBox="1"/>
          <p:nvPr/>
        </p:nvSpPr>
        <p:spPr>
          <a:xfrm>
            <a:off x="7865602" y="1844032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Biofuels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FF936-5A4C-4855-A058-72B9D23966C9}"/>
              </a:ext>
            </a:extLst>
          </p:cNvPr>
          <p:cNvSpPr txBox="1"/>
          <p:nvPr/>
        </p:nvSpPr>
        <p:spPr>
          <a:xfrm>
            <a:off x="1466748" y="4055421"/>
            <a:ext cx="208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Carbon Capture Utilization &amp;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C2769-BD68-46F8-89E1-1D64CE7EEC55}"/>
              </a:ext>
            </a:extLst>
          </p:cNvPr>
          <p:cNvSpPr txBox="1"/>
          <p:nvPr/>
        </p:nvSpPr>
        <p:spPr>
          <a:xfrm>
            <a:off x="5053585" y="1865499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Nuclear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FC7983-3CF3-456A-A031-85583423ADC0}"/>
              </a:ext>
            </a:extLst>
          </p:cNvPr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" y="2313755"/>
            <a:ext cx="2083839" cy="1469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1AA9C-0E3F-45AA-AB24-68CBA713DB5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65" y="2312943"/>
            <a:ext cx="2084832" cy="1472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858D0-C18C-4257-B5B8-570AB101873B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40" y="2308589"/>
            <a:ext cx="2084832" cy="14721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02FA38-57D6-40F9-AE61-806482A8232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2308589"/>
            <a:ext cx="2084832" cy="14721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5E2DC-35DB-44EA-B684-E3CD40BA8695}"/>
              </a:ext>
            </a:extLst>
          </p:cNvPr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48" y="4886418"/>
            <a:ext cx="2084832" cy="1472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EF1E3-355F-42B1-94F2-B93B07C0E550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84" y="2311503"/>
            <a:ext cx="2084832" cy="14721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6F26A-9277-D8F8-BC8B-DB6D131E413D}"/>
              </a:ext>
            </a:extLst>
          </p:cNvPr>
          <p:cNvSpPr txBox="1"/>
          <p:nvPr/>
        </p:nvSpPr>
        <p:spPr>
          <a:xfrm>
            <a:off x="4244034" y="4222088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Hydrogen</a:t>
            </a:r>
          </a:p>
        </p:txBody>
      </p:sp>
      <p:pic>
        <p:nvPicPr>
          <p:cNvPr id="16" name="Picture 15" descr="A picture containing tower&#10;&#10;Description automatically generated">
            <a:extLst>
              <a:ext uri="{FF2B5EF4-FFF2-40B4-BE49-F238E27FC236}">
                <a16:creationId xmlns:a16="http://schemas.microsoft.com/office/drawing/2014/main" id="{F7E62DDC-C6FF-41B1-EA42-35D982A13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4" y="4886418"/>
            <a:ext cx="2084832" cy="1472183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EFE0188C-DA48-B7C1-ED48-F5A3C07BABC9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19" y="4886418"/>
            <a:ext cx="3480139" cy="14699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AA7ADA-0E6F-EAD5-1147-E2D6CF91E01B}"/>
              </a:ext>
            </a:extLst>
          </p:cNvPr>
          <p:cNvSpPr txBox="1"/>
          <p:nvPr/>
        </p:nvSpPr>
        <p:spPr>
          <a:xfrm>
            <a:off x="7021318" y="4218716"/>
            <a:ext cx="3480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Electric vehicles</a:t>
            </a:r>
          </a:p>
        </p:txBody>
      </p:sp>
    </p:spTree>
    <p:extLst>
      <p:ext uri="{BB962C8B-B14F-4D97-AF65-F5344CB8AC3E}">
        <p14:creationId xmlns:p14="http://schemas.microsoft.com/office/powerpoint/2010/main" val="6227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659D9-A256-433D-9816-A704C20E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02A09-AC92-4EE6-BDB5-C18279DD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negative emissions?</a:t>
            </a:r>
          </a:p>
        </p:txBody>
      </p:sp>
    </p:spTree>
    <p:extLst>
      <p:ext uri="{BB962C8B-B14F-4D97-AF65-F5344CB8AC3E}">
        <p14:creationId xmlns:p14="http://schemas.microsoft.com/office/powerpoint/2010/main" val="208213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659D9-A256-433D-9816-A704C20E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102A09-AC92-4EE6-BDB5-C18279DD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kinds of energy technologies result in negative emissions?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8DCA8-BE38-4CB3-87D2-4E6A5F33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9" y="2277035"/>
            <a:ext cx="5944021" cy="2705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8EC3DE-C1A1-4CD3-B2BA-D008067CAB05}"/>
              </a:ext>
            </a:extLst>
          </p:cNvPr>
          <p:cNvSpPr/>
          <p:nvPr/>
        </p:nvSpPr>
        <p:spPr>
          <a:xfrm>
            <a:off x="0" y="5568800"/>
            <a:ext cx="77372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https://www.globalccsinstitute.com/insights/authors/AliceGibson/2015/11/25/importance-bio-ccs-deliver-negative-emissions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84EF6-C1F0-6E9F-EFD7-91683E148CEB}"/>
              </a:ext>
            </a:extLst>
          </p:cNvPr>
          <p:cNvSpPr txBox="1"/>
          <p:nvPr/>
        </p:nvSpPr>
        <p:spPr>
          <a:xfrm>
            <a:off x="987651" y="1816724"/>
            <a:ext cx="427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Bioenergy + CCUS</a:t>
            </a:r>
          </a:p>
        </p:txBody>
      </p:sp>
      <p:pic>
        <p:nvPicPr>
          <p:cNvPr id="9" name="Picture 8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1E70D83C-22CF-FCDB-9C6A-0ABFFD9A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8" y="2365101"/>
            <a:ext cx="4656842" cy="2910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09675-812E-C226-1BC0-EA297BF08A2E}"/>
              </a:ext>
            </a:extLst>
          </p:cNvPr>
          <p:cNvSpPr txBox="1"/>
          <p:nvPr/>
        </p:nvSpPr>
        <p:spPr>
          <a:xfrm>
            <a:off x="7173798" y="1816724"/>
            <a:ext cx="465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Direct Air Capture</a:t>
            </a:r>
          </a:p>
        </p:txBody>
      </p:sp>
    </p:spTree>
    <p:extLst>
      <p:ext uri="{BB962C8B-B14F-4D97-AF65-F5344CB8AC3E}">
        <p14:creationId xmlns:p14="http://schemas.microsoft.com/office/powerpoint/2010/main" val="173366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AC844-6F14-4910-82B1-FB5E7DE1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What kinds of transitions need to occur in the energy system to achieve deep emissions reductions? What is the role of different energy technologies in these transitions?</a:t>
            </a:r>
          </a:p>
          <a:p>
            <a:endParaRPr lang="en-US" dirty="0"/>
          </a:p>
          <a:p>
            <a:r>
              <a:rPr lang="en-US" dirty="0"/>
              <a:t>What is the role of institutions in those transitions?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ADFD5-6507-428B-A992-AF1869B6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F582C7-0518-4F1B-8152-659BE295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questions of interest in the energy-climate problem that we will focus on today</a:t>
            </a:r>
          </a:p>
        </p:txBody>
      </p:sp>
    </p:spTree>
    <p:extLst>
      <p:ext uri="{BB962C8B-B14F-4D97-AF65-F5344CB8AC3E}">
        <p14:creationId xmlns:p14="http://schemas.microsoft.com/office/powerpoint/2010/main" val="2147978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905000" y="2438400"/>
            <a:ext cx="8238482" cy="2232818"/>
          </a:xfrm>
          <a:prstGeom prst="rect">
            <a:avLst/>
          </a:prstGeom>
          <a:effectLst/>
        </p:spPr>
        <p:txBody>
          <a:bodyPr wrap="square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kinds of transitions need to occur in the energy system to achieve deep emissions reductions?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the role of different energy technologies in these transitions?</a:t>
            </a:r>
          </a:p>
        </p:txBody>
      </p:sp>
    </p:spTree>
    <p:extLst>
      <p:ext uri="{BB962C8B-B14F-4D97-AF65-F5344CB8AC3E}">
        <p14:creationId xmlns:p14="http://schemas.microsoft.com/office/powerpoint/2010/main" val="120618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B39C-E505-49D3-8E23-AA6ACCF5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9"/>
            <a:ext cx="11353800" cy="89899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major scaling up of low carbon technologies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C67143-8FC1-4B55-974C-0DDA8467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C990F-3953-43E9-9DD6-9114E76835F8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6BC6D-571E-3703-3E5A-DEC0879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4" y="950221"/>
            <a:ext cx="9196387" cy="5907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090AC0-EE3B-A5B8-8F13-912301F01E32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319545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7813" y="173007"/>
            <a:ext cx="11207078" cy="861774"/>
          </a:xfrm>
        </p:spPr>
        <p:txBody>
          <a:bodyPr>
            <a:noAutofit/>
          </a:bodyPr>
          <a:lstStyle/>
          <a:p>
            <a:r>
              <a:rPr lang="en-US" sz="4000" dirty="0"/>
              <a:t>The energy system is at the heart of integrated assessment models…</a:t>
            </a: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678B2700-50EC-41EE-A6C0-B1B972AB1217}"/>
              </a:ext>
            </a:extLst>
          </p:cNvPr>
          <p:cNvSpPr txBox="1">
            <a:spLocks/>
          </p:cNvSpPr>
          <p:nvPr/>
        </p:nvSpPr>
        <p:spPr>
          <a:xfrm>
            <a:off x="11661914" y="6477000"/>
            <a:ext cx="377686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>
                <a:solidFill>
                  <a:srgbClr val="616265">
                    <a:tint val="75000"/>
                  </a:srgbClr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616265">
                  <a:tint val="75000"/>
                </a:srgbClr>
              </a:solidFill>
              <a:latin typeface="Arial"/>
            </a:endParaRPr>
          </a:p>
        </p:txBody>
      </p:sp>
      <p:sp>
        <p:nvSpPr>
          <p:cNvPr id="60" name="Right Arrow 8">
            <a:extLst>
              <a:ext uri="{FF2B5EF4-FFF2-40B4-BE49-F238E27FC236}">
                <a16:creationId xmlns:a16="http://schemas.microsoft.com/office/drawing/2014/main" id="{51F7868F-7BBE-4B8D-93EA-D4DA62F714CA}"/>
              </a:ext>
            </a:extLst>
          </p:cNvPr>
          <p:cNvSpPr/>
          <p:nvPr/>
        </p:nvSpPr>
        <p:spPr>
          <a:xfrm>
            <a:off x="4369949" y="1849220"/>
            <a:ext cx="5614261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4F81BD">
              <a:lumMod val="50000"/>
              <a:alpha val="52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ounded Rectangle 1">
            <a:extLst>
              <a:ext uri="{FF2B5EF4-FFF2-40B4-BE49-F238E27FC236}">
                <a16:creationId xmlns:a16="http://schemas.microsoft.com/office/drawing/2014/main" id="{BB55626A-1278-48D3-C774-2CA93CBB4E19}"/>
              </a:ext>
            </a:extLst>
          </p:cNvPr>
          <p:cNvSpPr/>
          <p:nvPr/>
        </p:nvSpPr>
        <p:spPr>
          <a:xfrm>
            <a:off x="4089522" y="1608069"/>
            <a:ext cx="5291600" cy="342053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ight Arrow 9">
            <a:extLst>
              <a:ext uri="{FF2B5EF4-FFF2-40B4-BE49-F238E27FC236}">
                <a16:creationId xmlns:a16="http://schemas.microsoft.com/office/drawing/2014/main" id="{D2E2F81A-8888-FC3B-F6C4-6EE07976656E}"/>
              </a:ext>
            </a:extLst>
          </p:cNvPr>
          <p:cNvSpPr/>
          <p:nvPr/>
        </p:nvSpPr>
        <p:spPr>
          <a:xfrm>
            <a:off x="1236198" y="1880562"/>
            <a:ext cx="2819399" cy="2895600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9BBB59">
              <a:lumMod val="75000"/>
              <a:alpha val="5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Can 10">
            <a:extLst>
              <a:ext uri="{FF2B5EF4-FFF2-40B4-BE49-F238E27FC236}">
                <a16:creationId xmlns:a16="http://schemas.microsoft.com/office/drawing/2014/main" id="{395AE29F-A669-D975-6387-246411F2CFEC}"/>
              </a:ext>
            </a:extLst>
          </p:cNvPr>
          <p:cNvSpPr/>
          <p:nvPr/>
        </p:nvSpPr>
        <p:spPr>
          <a:xfrm>
            <a:off x="10018135" y="41442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Temperature, RF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D5668CD-E7F2-294A-8C5D-745B23A62F2D}"/>
              </a:ext>
            </a:extLst>
          </p:cNvPr>
          <p:cNvSpPr txBox="1">
            <a:spLocks/>
          </p:cNvSpPr>
          <p:nvPr/>
        </p:nvSpPr>
        <p:spPr>
          <a:xfrm>
            <a:off x="217049" y="1511242"/>
            <a:ext cx="2819400" cy="45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Exogenous Assumptions</a:t>
            </a:r>
          </a:p>
        </p:txBody>
      </p:sp>
      <p:sp>
        <p:nvSpPr>
          <p:cNvPr id="65" name="Snip Single Corner Rectangle 12">
            <a:extLst>
              <a:ext uri="{FF2B5EF4-FFF2-40B4-BE49-F238E27FC236}">
                <a16:creationId xmlns:a16="http://schemas.microsoft.com/office/drawing/2014/main" id="{2E87BAF2-011A-B094-7440-333E5DCB7C73}"/>
              </a:ext>
            </a:extLst>
          </p:cNvPr>
          <p:cNvSpPr/>
          <p:nvPr/>
        </p:nvSpPr>
        <p:spPr>
          <a:xfrm flipH="1">
            <a:off x="145413" y="19684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Population</a:t>
            </a:r>
          </a:p>
        </p:txBody>
      </p:sp>
      <p:sp>
        <p:nvSpPr>
          <p:cNvPr id="66" name="Snip Single Corner Rectangle 13">
            <a:extLst>
              <a:ext uri="{FF2B5EF4-FFF2-40B4-BE49-F238E27FC236}">
                <a16:creationId xmlns:a16="http://schemas.microsoft.com/office/drawing/2014/main" id="{843C3F32-07D9-1090-7F42-6A1AFF4E3BEE}"/>
              </a:ext>
            </a:extLst>
          </p:cNvPr>
          <p:cNvSpPr/>
          <p:nvPr/>
        </p:nvSpPr>
        <p:spPr>
          <a:xfrm flipH="1">
            <a:off x="297813" y="24256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Labor Productivity</a:t>
            </a:r>
          </a:p>
        </p:txBody>
      </p:sp>
      <p:sp>
        <p:nvSpPr>
          <p:cNvPr id="67" name="Snip Single Corner Rectangle 14">
            <a:extLst>
              <a:ext uri="{FF2B5EF4-FFF2-40B4-BE49-F238E27FC236}">
                <a16:creationId xmlns:a16="http://schemas.microsoft.com/office/drawing/2014/main" id="{0FB80B56-CD6F-600F-77D9-7A6127508A68}"/>
              </a:ext>
            </a:extLst>
          </p:cNvPr>
          <p:cNvSpPr/>
          <p:nvPr/>
        </p:nvSpPr>
        <p:spPr>
          <a:xfrm flipH="1">
            <a:off x="526413" y="28828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Technology</a:t>
            </a:r>
          </a:p>
        </p:txBody>
      </p:sp>
      <p:sp>
        <p:nvSpPr>
          <p:cNvPr id="68" name="Snip Single Corner Rectangle 15">
            <a:extLst>
              <a:ext uri="{FF2B5EF4-FFF2-40B4-BE49-F238E27FC236}">
                <a16:creationId xmlns:a16="http://schemas.microsoft.com/office/drawing/2014/main" id="{F7664CD8-6A1E-3980-78AF-706AD95EE745}"/>
              </a:ext>
            </a:extLst>
          </p:cNvPr>
          <p:cNvSpPr/>
          <p:nvPr/>
        </p:nvSpPr>
        <p:spPr>
          <a:xfrm flipH="1">
            <a:off x="755013" y="3340042"/>
            <a:ext cx="2286000" cy="990600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</a:t>
            </a:r>
          </a:p>
        </p:txBody>
      </p:sp>
      <p:sp>
        <p:nvSpPr>
          <p:cNvPr id="69" name="Can 16">
            <a:extLst>
              <a:ext uri="{FF2B5EF4-FFF2-40B4-BE49-F238E27FC236}">
                <a16:creationId xmlns:a16="http://schemas.microsoft.com/office/drawing/2014/main" id="{F983381E-A09F-2A01-99F9-76A4A8B03284}"/>
              </a:ext>
            </a:extLst>
          </p:cNvPr>
          <p:cNvSpPr/>
          <p:nvPr/>
        </p:nvSpPr>
        <p:spPr>
          <a:xfrm>
            <a:off x="10018135" y="38775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Livestock</a:t>
            </a:r>
          </a:p>
        </p:txBody>
      </p:sp>
      <p:sp>
        <p:nvSpPr>
          <p:cNvPr id="70" name="Can 17">
            <a:extLst>
              <a:ext uri="{FF2B5EF4-FFF2-40B4-BE49-F238E27FC236}">
                <a16:creationId xmlns:a16="http://schemas.microsoft.com/office/drawing/2014/main" id="{FBB8C545-29DD-016C-F06D-2593132A6753}"/>
              </a:ext>
            </a:extLst>
          </p:cNvPr>
          <p:cNvSpPr/>
          <p:nvPr/>
        </p:nvSpPr>
        <p:spPr>
          <a:xfrm>
            <a:off x="10018135" y="36108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Crops &amp; Forests </a:t>
            </a:r>
          </a:p>
        </p:txBody>
      </p:sp>
      <p:sp>
        <p:nvSpPr>
          <p:cNvPr id="71" name="Can 18">
            <a:extLst>
              <a:ext uri="{FF2B5EF4-FFF2-40B4-BE49-F238E27FC236}">
                <a16:creationId xmlns:a16="http://schemas.microsoft.com/office/drawing/2014/main" id="{A5C9CF7E-0A6A-1AEE-5374-70CF2CE9EE7C}"/>
              </a:ext>
            </a:extLst>
          </p:cNvPr>
          <p:cNvSpPr/>
          <p:nvPr/>
        </p:nvSpPr>
        <p:spPr>
          <a:xfrm>
            <a:off x="10018135" y="33441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Electric &amp; Refining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Can 19">
            <a:extLst>
              <a:ext uri="{FF2B5EF4-FFF2-40B4-BE49-F238E27FC236}">
                <a16:creationId xmlns:a16="http://schemas.microsoft.com/office/drawing/2014/main" id="{9A9B3F37-331B-9CE8-B5A5-085B6430A306}"/>
              </a:ext>
            </a:extLst>
          </p:cNvPr>
          <p:cNvSpPr/>
          <p:nvPr/>
        </p:nvSpPr>
        <p:spPr>
          <a:xfrm>
            <a:off x="10018135" y="30774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Primary Energy Supply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Can 20">
            <a:extLst>
              <a:ext uri="{FF2B5EF4-FFF2-40B4-BE49-F238E27FC236}">
                <a16:creationId xmlns:a16="http://schemas.microsoft.com/office/drawing/2014/main" id="{2A80194C-F9CA-99CA-A22A-CDD4793B2EEE}"/>
              </a:ext>
            </a:extLst>
          </p:cNvPr>
          <p:cNvSpPr/>
          <p:nvPr/>
        </p:nvSpPr>
        <p:spPr>
          <a:xfrm>
            <a:off x="10018135" y="28107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Economic Activity</a:t>
            </a:r>
          </a:p>
        </p:txBody>
      </p:sp>
      <p:sp>
        <p:nvSpPr>
          <p:cNvPr id="74" name="Can 21">
            <a:extLst>
              <a:ext uri="{FF2B5EF4-FFF2-40B4-BE49-F238E27FC236}">
                <a16:creationId xmlns:a16="http://schemas.microsoft.com/office/drawing/2014/main" id="{CF044BAE-F188-0469-4F52-18D5981B40B3}"/>
              </a:ext>
            </a:extLst>
          </p:cNvPr>
          <p:cNvSpPr/>
          <p:nvPr/>
        </p:nvSpPr>
        <p:spPr>
          <a:xfrm>
            <a:off x="10018135" y="25440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Commodity Prices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Can 22">
            <a:extLst>
              <a:ext uri="{FF2B5EF4-FFF2-40B4-BE49-F238E27FC236}">
                <a16:creationId xmlns:a16="http://schemas.microsoft.com/office/drawing/2014/main" id="{E3B6043F-B014-E9F7-87EE-49311EC19D9D}"/>
              </a:ext>
            </a:extLst>
          </p:cNvPr>
          <p:cNvSpPr/>
          <p:nvPr/>
        </p:nvSpPr>
        <p:spPr>
          <a:xfrm>
            <a:off x="10018135" y="2277383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Prices, Taxes, e.g. CO</a:t>
            </a:r>
            <a:r>
              <a:rPr kumimoji="0" lang="en-US" sz="12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99754832-FD9C-56AA-1028-5619A83E79DE}"/>
              </a:ext>
            </a:extLst>
          </p:cNvPr>
          <p:cNvSpPr txBox="1">
            <a:spLocks/>
          </p:cNvSpPr>
          <p:nvPr/>
        </p:nvSpPr>
        <p:spPr>
          <a:xfrm>
            <a:off x="9833080" y="1515383"/>
            <a:ext cx="218669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Outputs of IAMs</a:t>
            </a:r>
          </a:p>
        </p:txBody>
      </p:sp>
      <p:sp>
        <p:nvSpPr>
          <p:cNvPr id="77" name="Snip Single Corner Rectangle 30">
            <a:extLst>
              <a:ext uri="{FF2B5EF4-FFF2-40B4-BE49-F238E27FC236}">
                <a16:creationId xmlns:a16="http://schemas.microsoft.com/office/drawing/2014/main" id="{11D1B487-1158-F2F3-3D3E-A9C96BA649E4}"/>
              </a:ext>
            </a:extLst>
          </p:cNvPr>
          <p:cNvSpPr/>
          <p:nvPr/>
        </p:nvSpPr>
        <p:spPr>
          <a:xfrm flipH="1">
            <a:off x="1021712" y="3760117"/>
            <a:ext cx="2392486" cy="1103925"/>
          </a:xfrm>
          <a:prstGeom prst="snip1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Resources</a:t>
            </a:r>
          </a:p>
        </p:txBody>
      </p:sp>
      <p:sp>
        <p:nvSpPr>
          <p:cNvPr id="78" name="Can 31">
            <a:extLst>
              <a:ext uri="{FF2B5EF4-FFF2-40B4-BE49-F238E27FC236}">
                <a16:creationId xmlns:a16="http://schemas.microsoft.com/office/drawing/2014/main" id="{C3F888F7-2EC0-DC9F-8299-345BA3E68C23}"/>
              </a:ext>
            </a:extLst>
          </p:cNvPr>
          <p:cNvSpPr/>
          <p:nvPr/>
        </p:nvSpPr>
        <p:spPr>
          <a:xfrm>
            <a:off x="10018135" y="2006542"/>
            <a:ext cx="1905000" cy="419100"/>
          </a:xfrm>
          <a:prstGeom prst="can">
            <a:avLst>
              <a:gd name="adj" fmla="val 50000"/>
            </a:avLst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lang="en-US" sz="11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GHGs, aerosols, OGs</a:t>
            </a:r>
          </a:p>
        </p:txBody>
      </p:sp>
      <p:sp>
        <p:nvSpPr>
          <p:cNvPr id="79" name="Right Arrow 32">
            <a:extLst>
              <a:ext uri="{FF2B5EF4-FFF2-40B4-BE49-F238E27FC236}">
                <a16:creationId xmlns:a16="http://schemas.microsoft.com/office/drawing/2014/main" id="{BDFD1003-DB34-92E1-8FD3-D179B4701576}"/>
              </a:ext>
            </a:extLst>
          </p:cNvPr>
          <p:cNvSpPr/>
          <p:nvPr/>
        </p:nvSpPr>
        <p:spPr>
          <a:xfrm rot="16200000">
            <a:off x="5977974" y="4449723"/>
            <a:ext cx="1398663" cy="2632581"/>
          </a:xfrm>
          <a:prstGeom prst="rightArrow">
            <a:avLst>
              <a:gd name="adj1" fmla="val 82435"/>
              <a:gd name="adj2" fmla="val 15214"/>
            </a:avLst>
          </a:prstGeom>
          <a:solidFill>
            <a:srgbClr val="EEECE1">
              <a:lumMod val="50000"/>
              <a:alpha val="52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Snip Same Side Corner Rectangle 33">
            <a:extLst>
              <a:ext uri="{FF2B5EF4-FFF2-40B4-BE49-F238E27FC236}">
                <a16:creationId xmlns:a16="http://schemas.microsoft.com/office/drawing/2014/main" id="{918F86E6-0675-C11F-3BF3-2627845D5E52}"/>
              </a:ext>
            </a:extLst>
          </p:cNvPr>
          <p:cNvSpPr/>
          <p:nvPr/>
        </p:nvSpPr>
        <p:spPr>
          <a:xfrm>
            <a:off x="5411358" y="5547700"/>
            <a:ext cx="2531894" cy="1100462"/>
          </a:xfrm>
          <a:prstGeom prst="snip2SameRect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External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876C3E-865A-6225-7A71-2B28AA1E9CE8}"/>
              </a:ext>
            </a:extLst>
          </p:cNvPr>
          <p:cNvSpPr/>
          <p:nvPr/>
        </p:nvSpPr>
        <p:spPr>
          <a:xfrm>
            <a:off x="4428750" y="1973613"/>
            <a:ext cx="1530946" cy="60611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Economy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4CE9C5-954C-569F-023E-0114ADF34C8E}"/>
              </a:ext>
            </a:extLst>
          </p:cNvPr>
          <p:cNvSpPr/>
          <p:nvPr/>
        </p:nvSpPr>
        <p:spPr>
          <a:xfrm>
            <a:off x="4428750" y="2641252"/>
            <a:ext cx="4669616" cy="1354165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Energy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9FC116-E6DF-1124-581D-019A1FE2209F}"/>
              </a:ext>
            </a:extLst>
          </p:cNvPr>
          <p:cNvSpPr/>
          <p:nvPr/>
        </p:nvSpPr>
        <p:spPr>
          <a:xfrm>
            <a:off x="7567420" y="1968442"/>
            <a:ext cx="1530946" cy="606112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Agriculture &amp; Land Use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533902-C469-7DF7-565B-1494E13664A4}"/>
              </a:ext>
            </a:extLst>
          </p:cNvPr>
          <p:cNvSpPr/>
          <p:nvPr/>
        </p:nvSpPr>
        <p:spPr>
          <a:xfrm>
            <a:off x="4428750" y="4085160"/>
            <a:ext cx="1530946" cy="60350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B952932-80FC-9E1B-2B0C-B56C3427E0BC}"/>
              </a:ext>
            </a:extLst>
          </p:cNvPr>
          <p:cNvSpPr/>
          <p:nvPr/>
        </p:nvSpPr>
        <p:spPr>
          <a:xfrm>
            <a:off x="7507493" y="4085160"/>
            <a:ext cx="1530946" cy="60350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Climate</a:t>
            </a:r>
          </a:p>
        </p:txBody>
      </p:sp>
    </p:spTree>
    <p:extLst>
      <p:ext uri="{BB962C8B-B14F-4D97-AF65-F5344CB8AC3E}">
        <p14:creationId xmlns:p14="http://schemas.microsoft.com/office/powerpoint/2010/main" val="148190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4AF01-BB59-B7E3-8DED-193ECCEF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22" y="1173379"/>
            <a:ext cx="8390798" cy="5754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81FB1-5475-15A1-7D90-CC7F8292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C6E81A-5F8C-3694-D1AB-3AA126DF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4168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decreases in fossil production and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C70AA-D149-117E-0DEB-8C56A0361B54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24FEC-54E4-FC99-FBB2-04B492FC674B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2923520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181FB1-5475-15A1-7D90-CC7F8292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C6E81A-5F8C-3694-D1AB-3AA126DF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4168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Scenarios consistent with Paris goals are characterized by increases in electricity and H2 in end-use sectors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AA502-1AD3-C4E9-130A-AD8FD69F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61" y="1341691"/>
            <a:ext cx="8765845" cy="5662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C70AA-D149-117E-0DEB-8C56A0361B54}"/>
              </a:ext>
            </a:extLst>
          </p:cNvPr>
          <p:cNvSpPr txBox="1"/>
          <p:nvPr/>
        </p:nvSpPr>
        <p:spPr>
          <a:xfrm>
            <a:off x="103695" y="5907779"/>
            <a:ext cx="1000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24FEC-54E4-FC99-FBB2-04B492FC674B}"/>
              </a:ext>
            </a:extLst>
          </p:cNvPr>
          <p:cNvSpPr txBox="1"/>
          <p:nvPr/>
        </p:nvSpPr>
        <p:spPr>
          <a:xfrm>
            <a:off x="9891228" y="3035210"/>
            <a:ext cx="22049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Boxes indicate 25th and 75th percentiles; 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whiskers indicate 5th and 95th percentiles</a:t>
            </a:r>
          </a:p>
        </p:txBody>
      </p:sp>
    </p:spTree>
    <p:extLst>
      <p:ext uri="{BB962C8B-B14F-4D97-AF65-F5344CB8AC3E}">
        <p14:creationId xmlns:p14="http://schemas.microsoft.com/office/powerpoint/2010/main" val="1491154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B39C-E505-49D3-8E23-AA6ACCF5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7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Scenarios consistent with Paris goals are characterized by changes in investment patterns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E4610-5F54-4D3C-8BC3-3FAC0550540D}"/>
              </a:ext>
            </a:extLst>
          </p:cNvPr>
          <p:cNvSpPr txBox="1"/>
          <p:nvPr/>
        </p:nvSpPr>
        <p:spPr>
          <a:xfrm>
            <a:off x="2743200" y="1690688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Global average annual investments (2023–2052) [Billion USD/ </a:t>
            </a:r>
            <a:r>
              <a:rPr lang="en-GB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C67143-8FC1-4B55-974C-0DDA8467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C990F-3953-43E9-9DD6-9114E76835F8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FC5D8-642E-81C1-26DA-D4235676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22" y="2130418"/>
            <a:ext cx="6571714" cy="4731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1814D-C593-60D9-C2CE-9CBEF5005B45}"/>
              </a:ext>
            </a:extLst>
          </p:cNvPr>
          <p:cNvSpPr txBox="1"/>
          <p:nvPr/>
        </p:nvSpPr>
        <p:spPr>
          <a:xfrm>
            <a:off x="9522782" y="3295906"/>
            <a:ext cx="2468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Bars show median values across models-scenarios, and whiskers the interquartile ranges</a:t>
            </a:r>
          </a:p>
        </p:txBody>
      </p:sp>
    </p:spTree>
    <p:extLst>
      <p:ext uri="{BB962C8B-B14F-4D97-AF65-F5344CB8AC3E}">
        <p14:creationId xmlns:p14="http://schemas.microsoft.com/office/powerpoint/2010/main" val="430705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D889E-3630-A1A9-C4D5-12F9487F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0A83C7-8B8C-282F-BA69-49DA3CE76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1999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IAM based pathways toward net-zero emissions in the U.S. by 2050 suggest significant scaling up of investments compared to historical rates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CC7B9-5BA1-B90E-7380-2B03CE9B2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2124" r="820" b="2292"/>
          <a:stretch/>
        </p:blipFill>
        <p:spPr>
          <a:xfrm>
            <a:off x="1864659" y="2221193"/>
            <a:ext cx="8919882" cy="4500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9CD92F-3B2B-653D-EA5D-D4EDAAA6BD24}"/>
              </a:ext>
            </a:extLst>
          </p:cNvPr>
          <p:cNvSpPr txBox="1"/>
          <p:nvPr/>
        </p:nvSpPr>
        <p:spPr>
          <a:xfrm>
            <a:off x="1864659" y="1738263"/>
            <a:ext cx="8919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U.S. Electric Generation Capacity Additions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64789-A6D9-A6DC-2B7B-E9DAF30AD168}"/>
              </a:ext>
            </a:extLst>
          </p:cNvPr>
          <p:cNvSpPr txBox="1"/>
          <p:nvPr/>
        </p:nvSpPr>
        <p:spPr>
          <a:xfrm>
            <a:off x="134470" y="6188742"/>
            <a:ext cx="178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U.S. LTS 2021</a:t>
            </a:r>
          </a:p>
        </p:txBody>
      </p:sp>
    </p:spTree>
    <p:extLst>
      <p:ext uri="{BB962C8B-B14F-4D97-AF65-F5344CB8AC3E}">
        <p14:creationId xmlns:p14="http://schemas.microsoft.com/office/powerpoint/2010/main" val="3885758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19707" y="247772"/>
            <a:ext cx="9144000" cy="868680"/>
          </a:xfrm>
        </p:spPr>
        <p:txBody>
          <a:bodyPr/>
          <a:lstStyle/>
          <a:p>
            <a:pPr algn="ctr"/>
            <a:r>
              <a:rPr lang="en-US" sz="3200" dirty="0"/>
              <a:t>Scenarios consistent with Paris goals are characterized by stranded assets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00292" y="2015731"/>
            <a:ext cx="5555259" cy="1107996"/>
          </a:xfrm>
        </p:spPr>
        <p:txBody>
          <a:bodyPr/>
          <a:lstStyle/>
          <a:p>
            <a:r>
              <a:rPr lang="en-US" dirty="0"/>
              <a:t>Mitigation could result in pre-mature write-downs, devaluations, and conversion to liabilities of carbon-intensive assets, referred to as “</a:t>
            </a:r>
            <a:r>
              <a:rPr lang="en-US" b="1" dirty="0"/>
              <a:t>stranding</a:t>
            </a:r>
            <a:r>
              <a:rPr lang="en-US" dirty="0"/>
              <a:t>” of assets.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433763"/>
            <a:ext cx="4186922" cy="3143999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1527863" y="4842269"/>
            <a:ext cx="9135844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 the context of climate change mitigation, stranded assets could manifest in various forms such as: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Fossil-fuel resources that cannot be burned in order to maintain a long-term temperature goal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Pre-mature retirement of carbon-intensive capital due to climate policies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7864" y="4569942"/>
            <a:ext cx="4178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https://www.greenbiz.com/article/state-green-business-stranded-assets</a:t>
            </a:r>
          </a:p>
        </p:txBody>
      </p:sp>
    </p:spTree>
    <p:extLst>
      <p:ext uri="{BB962C8B-B14F-4D97-AF65-F5344CB8AC3E}">
        <p14:creationId xmlns:p14="http://schemas.microsoft.com/office/powerpoint/2010/main" val="40955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7007" y="188289"/>
            <a:ext cx="8659325" cy="86868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Why are stranded assets important?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37007" y="1600200"/>
            <a:ext cx="4578096" cy="3800528"/>
          </a:xfrm>
        </p:spPr>
        <p:txBody>
          <a:bodyPr/>
          <a:lstStyle/>
          <a:p>
            <a:r>
              <a:rPr lang="en-US" dirty="0"/>
              <a:t>Stranded assets could create financial and political threats: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Economic risks</a:t>
            </a:r>
            <a:r>
              <a:rPr lang="en-US" dirty="0"/>
              <a:t>: Financial risks that could arise for parties that have suffered loss and damage from climate change mitigation.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Political economy risks</a:t>
            </a:r>
            <a:r>
              <a:rPr lang="en-US" dirty="0"/>
              <a:t>: Stranded assets create loss of wealth for few and could result in lobbying and rent-seeking behavior.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488" y="2522676"/>
            <a:ext cx="4248391" cy="2310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2488" y="4833440"/>
            <a:ext cx="4248391" cy="21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https://www.reminetwork.com/articles/climate-risk-raises-stranded-asset-potential/</a:t>
            </a:r>
          </a:p>
        </p:txBody>
      </p:sp>
    </p:spTree>
    <p:extLst>
      <p:ext uri="{BB962C8B-B14F-4D97-AF65-F5344CB8AC3E}">
        <p14:creationId xmlns:p14="http://schemas.microsoft.com/office/powerpoint/2010/main" val="33774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92"/>
          <a:stretch/>
        </p:blipFill>
        <p:spPr>
          <a:xfrm>
            <a:off x="131826" y="1481870"/>
            <a:ext cx="9429228" cy="437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48615"/>
            <a:ext cx="12191999" cy="651510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Globally, investments and stranded assets implications of Paris Agreement  are non-trivial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61322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Iyer et al., 2015, The contribution of Paris to limit global warming to 2°C, Environmental Research Letters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21A68-8AD5-4B65-BC05-B22A63795ACC}"/>
              </a:ext>
            </a:extLst>
          </p:cNvPr>
          <p:cNvSpPr/>
          <p:nvPr/>
        </p:nvSpPr>
        <p:spPr>
          <a:xfrm>
            <a:off x="903090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to 2°C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38903-5CAB-44C2-AFEF-868AF6A1C56E}"/>
              </a:ext>
            </a:extLst>
          </p:cNvPr>
          <p:cNvSpPr/>
          <p:nvPr/>
        </p:nvSpPr>
        <p:spPr>
          <a:xfrm>
            <a:off x="4027029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Paris to 2°C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53726-3ECB-44C8-83F2-DB531519BB0B}"/>
              </a:ext>
            </a:extLst>
          </p:cNvPr>
          <p:cNvSpPr/>
          <p:nvPr/>
        </p:nvSpPr>
        <p:spPr>
          <a:xfrm>
            <a:off x="7150968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Cost 2°C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645FD-526D-44B3-A9C8-F963943733E6}"/>
              </a:ext>
            </a:extLst>
          </p:cNvPr>
          <p:cNvSpPr txBox="1"/>
          <p:nvPr/>
        </p:nvSpPr>
        <p:spPr>
          <a:xfrm>
            <a:off x="0" y="1226838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Capacity Additions and pre-mature retirements [GW/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9778F6-E2ED-402D-A8A7-70A21F797E3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996697" y="3711989"/>
            <a:ext cx="2564642" cy="1968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AC1AD-0350-4079-87A0-BD0BBBC23F7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561339" y="4010685"/>
            <a:ext cx="169505" cy="1669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C86FE-9242-4750-8B2B-7733848A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79" y="1271016"/>
            <a:ext cx="1956244" cy="4881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3419C5-293C-4C0D-B11B-357CA7A5817D}"/>
              </a:ext>
            </a:extLst>
          </p:cNvPr>
          <p:cNvSpPr/>
          <p:nvPr/>
        </p:nvSpPr>
        <p:spPr>
          <a:xfrm>
            <a:off x="2003327" y="5680036"/>
            <a:ext cx="7116023" cy="945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installed capacity globally is ~8000GW.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Paris-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No Paris to 2°C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scenarios suggest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pre-maturely retiring 20-25% of this capacity beyond 2030</a:t>
            </a:r>
          </a:p>
        </p:txBody>
      </p:sp>
    </p:spTree>
    <p:extLst>
      <p:ext uri="{BB962C8B-B14F-4D97-AF65-F5344CB8AC3E}">
        <p14:creationId xmlns:p14="http://schemas.microsoft.com/office/powerpoint/2010/main" val="20805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792"/>
          <a:stretch/>
        </p:blipFill>
        <p:spPr>
          <a:xfrm>
            <a:off x="131826" y="1481870"/>
            <a:ext cx="9429228" cy="4376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48615"/>
            <a:ext cx="12191999" cy="651510"/>
          </a:xfrm>
        </p:spPr>
        <p:txBody>
          <a:bodyPr vert="horz" lIns="0" tIns="0" rIns="0" bIns="0" rtlCol="0" anchor="b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Globally, investments and stranded assets implications of Paris Agreement  are non-trivial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21A68-8AD5-4B65-BC05-B22A63795ACC}"/>
              </a:ext>
            </a:extLst>
          </p:cNvPr>
          <p:cNvSpPr/>
          <p:nvPr/>
        </p:nvSpPr>
        <p:spPr>
          <a:xfrm>
            <a:off x="903090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to 2°C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A38903-5CAB-44C2-AFEF-868AF6A1C56E}"/>
              </a:ext>
            </a:extLst>
          </p:cNvPr>
          <p:cNvSpPr/>
          <p:nvPr/>
        </p:nvSpPr>
        <p:spPr>
          <a:xfrm>
            <a:off x="4027029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Paris to 2°C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53726-3ECB-44C8-83F2-DB531519BB0B}"/>
              </a:ext>
            </a:extLst>
          </p:cNvPr>
          <p:cNvSpPr/>
          <p:nvPr/>
        </p:nvSpPr>
        <p:spPr>
          <a:xfrm>
            <a:off x="7150968" y="1509766"/>
            <a:ext cx="2190750" cy="43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Least Cost 2°C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645FD-526D-44B3-A9C8-F963943733E6}"/>
              </a:ext>
            </a:extLst>
          </p:cNvPr>
          <p:cNvSpPr txBox="1"/>
          <p:nvPr/>
        </p:nvSpPr>
        <p:spPr>
          <a:xfrm>
            <a:off x="0" y="1226838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Capacity Additions and pre-mature retirements [GW/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yr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5C86FE-9242-4750-8B2B-7733848A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779" y="1271016"/>
            <a:ext cx="1956244" cy="48819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31ADB5-B7B7-EB76-82A7-7351464A6B33}"/>
              </a:ext>
            </a:extLst>
          </p:cNvPr>
          <p:cNvSpPr/>
          <p:nvPr/>
        </p:nvSpPr>
        <p:spPr>
          <a:xfrm>
            <a:off x="2003327" y="5680036"/>
            <a:ext cx="7116023" cy="945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Stranded asset implications under 1.5°C would be even more prominent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F911A4-B136-10B2-BDFB-3B7CE9B3E9E6}"/>
              </a:ext>
            </a:extLst>
          </p:cNvPr>
          <p:cNvSpPr txBox="1"/>
          <p:nvPr/>
        </p:nvSpPr>
        <p:spPr>
          <a:xfrm>
            <a:off x="0" y="6613225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Source: Iyer et al., 2015, The contribution of Paris to limit global warming to 2°C, Environmental Research Letters</a:t>
            </a:r>
          </a:p>
        </p:txBody>
      </p:sp>
    </p:spTree>
    <p:extLst>
      <p:ext uri="{BB962C8B-B14F-4D97-AF65-F5344CB8AC3E}">
        <p14:creationId xmlns:p14="http://schemas.microsoft.com/office/powerpoint/2010/main" val="1358647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09AE-B62E-2BAF-17BC-D5DB7B98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Looking beyond the energy system: IAM-based research suggests that achieving economy-wide net-zero emissions is a zero-sum game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46EF9B-D1BB-5B74-E158-842387E2C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5012"/>
            <a:ext cx="4388224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non-CO2 emissions are hard to reduce (e.g. from cattle)</a:t>
            </a:r>
          </a:p>
          <a:p>
            <a:pPr>
              <a:lnSpc>
                <a:spcPct val="120000"/>
              </a:lnSpc>
            </a:pPr>
            <a:endParaRPr lang="en-US" b="0" i="0" dirty="0">
              <a:solidFill>
                <a:srgbClr val="2E2E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Carbon dioxide removal (CDR) will be critical to offset those emissions</a:t>
            </a:r>
          </a:p>
          <a:p>
            <a:pPr>
              <a:lnSpc>
                <a:spcPct val="120000"/>
              </a:lnSpc>
            </a:pPr>
            <a:endParaRPr lang="en-US" b="0" i="0" dirty="0">
              <a:solidFill>
                <a:srgbClr val="2E2E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greater the scale of CDR, the lower is the level of mitigation of CO</a:t>
            </a:r>
            <a:r>
              <a:rPr lang="en-US" b="0" i="0" baseline="-2500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0" i="0" dirty="0">
                <a:solidFill>
                  <a:srgbClr val="2E2E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emissions from fossil fuels and industry and vice versa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D4F67-6BD2-65AB-C619-4762CC3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2D57-58D6-9447-A6D5-A97F6C35A8F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E7F93A2B-CC1A-52BD-C9FE-4CEB6F9F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90" y="2453237"/>
            <a:ext cx="6700892" cy="29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4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FC4444-4303-4847-A617-437FAB7F5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057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diagnostic scenarios based on GCAM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AD57C-F819-4710-AA04-4A9FA5780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0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169" y="1591385"/>
            <a:ext cx="4627661" cy="5092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6400" y="6488668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Source: https://www.epa.gov/ghgemissions/global-greenhouse-gas-emissions-data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8FC171-53B8-4CDA-87CB-A692EEA9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121"/>
            <a:ext cx="10515600" cy="1074235"/>
          </a:xfrm>
        </p:spPr>
        <p:txBody>
          <a:bodyPr>
            <a:normAutofit fontScale="90000"/>
          </a:bodyPr>
          <a:lstStyle/>
          <a:p>
            <a:r>
              <a:rPr lang="en-US" dirty="0"/>
              <a:t>...because the energy system is at the heart of the climate problem…</a:t>
            </a: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890D1245-92B1-4E99-AD82-CA7005B3698B}"/>
              </a:ext>
            </a:extLst>
          </p:cNvPr>
          <p:cNvSpPr/>
          <p:nvPr/>
        </p:nvSpPr>
        <p:spPr>
          <a:xfrm rot="5400000">
            <a:off x="4071673" y="2378999"/>
            <a:ext cx="4012792" cy="4110088"/>
          </a:xfrm>
          <a:prstGeom prst="pie">
            <a:avLst>
              <a:gd name="adj1" fmla="val 21442279"/>
              <a:gd name="adj2" fmla="val 16200000"/>
            </a:avLst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888E0-CB86-41A0-AFED-FA0632DA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88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1E9F4-328B-4214-B0FF-CE888519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2BE15-C750-4CB4-9F89-6C746D9C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using GCAM: Six Emissions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F8796-FDE7-42F4-8687-5AC0DBC48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3016251"/>
            <a:ext cx="6350000" cy="381000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A45376F-C973-445B-91C0-76F46363C69B}"/>
              </a:ext>
            </a:extLst>
          </p:cNvPr>
          <p:cNvSpPr txBox="1">
            <a:spLocks/>
          </p:cNvSpPr>
          <p:nvPr/>
        </p:nvSpPr>
        <p:spPr>
          <a:xfrm>
            <a:off x="6610547" y="3608413"/>
            <a:ext cx="3762081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Three technology assumptions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Full technology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No </a:t>
            </a:r>
            <a:r>
              <a:rPr lang="en-US" sz="2000" dirty="0" err="1"/>
              <a:t>BioCCS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No CCS and Nuclear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10390D8-BD3D-41C7-BA51-52219B196949}"/>
              </a:ext>
            </a:extLst>
          </p:cNvPr>
          <p:cNvSpPr txBox="1">
            <a:spLocks/>
          </p:cNvSpPr>
          <p:nvPr/>
        </p:nvSpPr>
        <p:spPr>
          <a:xfrm>
            <a:off x="1611263" y="1690688"/>
            <a:ext cx="9820373" cy="167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6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buSzPct val="100000"/>
              <a:buFontTx/>
              <a:buBlip>
                <a:blip r:embed="rId3"/>
              </a:buBlip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prstClr val="black"/>
                </a:solidFill>
              </a:rPr>
              <a:t>Three assumptions about emissions in 2050 </a:t>
            </a:r>
            <a:r>
              <a:rPr lang="en-US" i="1" dirty="0">
                <a:solidFill>
                  <a:prstClr val="black"/>
                </a:solidFill>
              </a:rPr>
              <a:t>(Energy system CO</a:t>
            </a:r>
            <a:r>
              <a:rPr lang="en-US" i="1" baseline="-25000" dirty="0">
                <a:solidFill>
                  <a:prstClr val="black"/>
                </a:solidFill>
              </a:rPr>
              <a:t>2</a:t>
            </a:r>
            <a:r>
              <a:rPr lang="en-US" i="1" dirty="0">
                <a:solidFill>
                  <a:prstClr val="black"/>
                </a:solidFill>
              </a:rPr>
              <a:t> only)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slightly from 2020 to 2010 levels by 2050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to 25% below 2010 levels in 2050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Decline to 50% below 2010 levels in 2050 (2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⁰</a:t>
            </a:r>
            <a:r>
              <a:rPr lang="en-US" dirty="0">
                <a:solidFill>
                  <a:prstClr val="black"/>
                </a:solidFill>
              </a:rPr>
              <a:t>C Scenario)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96C6A30-A4FD-EA8D-2791-77D2CB6BF611}"/>
              </a:ext>
            </a:extLst>
          </p:cNvPr>
          <p:cNvSpPr/>
          <p:nvPr/>
        </p:nvSpPr>
        <p:spPr>
          <a:xfrm>
            <a:off x="9460871" y="4237714"/>
            <a:ext cx="353085" cy="136707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E41F94-6DE2-F38E-55E9-0A8DFEC186DE}"/>
              </a:ext>
            </a:extLst>
          </p:cNvPr>
          <p:cNvSpPr txBox="1"/>
          <p:nvPr/>
        </p:nvSpPr>
        <p:spPr>
          <a:xfrm>
            <a:off x="9982200" y="4481465"/>
            <a:ext cx="1803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Assumptions are consistent with literature</a:t>
            </a:r>
          </a:p>
        </p:txBody>
      </p:sp>
    </p:spTree>
    <p:extLst>
      <p:ext uri="{BB962C8B-B14F-4D97-AF65-F5344CB8AC3E}">
        <p14:creationId xmlns:p14="http://schemas.microsoft.com/office/powerpoint/2010/main" val="17137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Reference Scenario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7394188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14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2010 Emissions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5930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928743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4722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25% reduction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934193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961480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143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Energy: 50% reduction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29066"/>
            <a:ext cx="4575643" cy="2740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7206"/>
            <a:ext cx="4575643" cy="2740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7206"/>
            <a:ext cx="4575643" cy="2740795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110741"/>
              </p:ext>
            </p:extLst>
          </p:nvPr>
        </p:nvGraphicFramePr>
        <p:xfrm>
          <a:off x="6055360" y="10022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3814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Electricity production: Reference Scenario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466589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822797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itle 5">
            <a:extLst>
              <a:ext uri="{FF2B5EF4-FFF2-40B4-BE49-F238E27FC236}">
                <a16:creationId xmlns:a16="http://schemas.microsoft.com/office/drawing/2014/main" id="{CB2F3AA7-5921-4421-B600-6DBDCEC2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/>
          </a:bodyPr>
          <a:lstStyle/>
          <a:p>
            <a:r>
              <a:rPr lang="en-US" dirty="0"/>
              <a:t>Electricity production: 2010 Emissions</a:t>
            </a:r>
          </a:p>
        </p:txBody>
      </p:sp>
    </p:spTree>
    <p:extLst>
      <p:ext uri="{BB962C8B-B14F-4D97-AF65-F5344CB8AC3E}">
        <p14:creationId xmlns:p14="http://schemas.microsoft.com/office/powerpoint/2010/main" val="337883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0588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835425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itle 5">
            <a:extLst>
              <a:ext uri="{FF2B5EF4-FFF2-40B4-BE49-F238E27FC236}">
                <a16:creationId xmlns:a16="http://schemas.microsoft.com/office/drawing/2014/main" id="{F3D5922E-54DD-493D-961B-8C8A6B6B3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593"/>
          </a:xfrm>
        </p:spPr>
        <p:txBody>
          <a:bodyPr>
            <a:normAutofit/>
          </a:bodyPr>
          <a:lstStyle/>
          <a:p>
            <a:r>
              <a:rPr lang="en-US" dirty="0"/>
              <a:t>Electricity production: 25% reduction</a:t>
            </a:r>
          </a:p>
        </p:txBody>
      </p:sp>
    </p:spTree>
    <p:extLst>
      <p:ext uri="{BB962C8B-B14F-4D97-AF65-F5344CB8AC3E}">
        <p14:creationId xmlns:p14="http://schemas.microsoft.com/office/powerpoint/2010/main" val="408218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0" y="10022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Technology Portfolio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108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Nuclear and CCS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18920" y="378519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Bio CCS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239553"/>
            <a:ext cx="4575643" cy="2739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118728"/>
            <a:ext cx="4575643" cy="27392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58" y="4118728"/>
            <a:ext cx="4575643" cy="2739273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701532"/>
              </p:ext>
            </p:extLst>
          </p:nvPr>
        </p:nvGraphicFramePr>
        <p:xfrm>
          <a:off x="6096000" y="103691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itle 5">
            <a:extLst>
              <a:ext uri="{FF2B5EF4-FFF2-40B4-BE49-F238E27FC236}">
                <a16:creationId xmlns:a16="http://schemas.microsoft.com/office/drawing/2014/main" id="{CD840B10-AED9-4E21-AA70-2070239783F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Electricity production: 50% reduction</a:t>
            </a:r>
          </a:p>
        </p:txBody>
      </p:sp>
    </p:spTree>
    <p:extLst>
      <p:ext uri="{BB962C8B-B14F-4D97-AF65-F5344CB8AC3E}">
        <p14:creationId xmlns:p14="http://schemas.microsoft.com/office/powerpoint/2010/main" val="2830323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14618-1B9B-4B32-B0E9-D26C86F1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15FF3F-0301-4505-8F85-349B17A9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Onshore wind energy capacity in the 50% Scenarios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1D726-BC67-404B-8AF4-E979DD62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8875"/>
            <a:ext cx="7543800" cy="449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680FD1-01BA-417E-A00B-B4E819239E6A}"/>
              </a:ext>
            </a:extLst>
          </p:cNvPr>
          <p:cNvSpPr txBox="1"/>
          <p:nvPr/>
        </p:nvSpPr>
        <p:spPr>
          <a:xfrm>
            <a:off x="4705724" y="3581400"/>
            <a:ext cx="14478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About 837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in 2022 (actual)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D219A-3BAA-4612-9A81-5AD76AFE155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429624" y="4658618"/>
            <a:ext cx="586615" cy="451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D53CF3-10AF-44F2-866E-41C4522F32B2}"/>
              </a:ext>
            </a:extLst>
          </p:cNvPr>
          <p:cNvSpPr txBox="1"/>
          <p:nvPr/>
        </p:nvSpPr>
        <p:spPr>
          <a:xfrm>
            <a:off x="6305924" y="2971800"/>
            <a:ext cx="12954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2030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13717A-D566-48AC-8119-FD94EE4E5E83}"/>
              </a:ext>
            </a:extLst>
          </p:cNvPr>
          <p:cNvCxnSpPr>
            <a:stCxn id="8" idx="2"/>
          </p:cNvCxnSpPr>
          <p:nvPr/>
        </p:nvCxnSpPr>
        <p:spPr>
          <a:xfrm>
            <a:off x="6953624" y="4049018"/>
            <a:ext cx="38100" cy="5229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FB9A26-B20A-4B69-82C6-9FA934A3B4B3}"/>
              </a:ext>
            </a:extLst>
          </p:cNvPr>
          <p:cNvSpPr txBox="1"/>
          <p:nvPr/>
        </p:nvSpPr>
        <p:spPr>
          <a:xfrm>
            <a:off x="5848724" y="1752600"/>
            <a:ext cx="1600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9000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 2050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1B2704-9B7D-4EE7-9823-879DAAB9F060}"/>
              </a:ext>
            </a:extLst>
          </p:cNvPr>
          <p:cNvCxnSpPr>
            <a:stCxn id="10" idx="3"/>
          </p:cNvCxnSpPr>
          <p:nvPr/>
        </p:nvCxnSpPr>
        <p:spPr>
          <a:xfrm flipV="1">
            <a:off x="7448924" y="2286003"/>
            <a:ext cx="1447800" cy="52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83DA75-4A13-428B-AA99-8A92F4456F94}"/>
              </a:ext>
            </a:extLst>
          </p:cNvPr>
          <p:cNvSpPr txBox="1"/>
          <p:nvPr/>
        </p:nvSpPr>
        <p:spPr>
          <a:xfrm>
            <a:off x="2438400" y="6400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Assumes a 25% average future global onshore wind capacity factor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89454-F976-2B15-297B-19203D7352FB}"/>
              </a:ext>
            </a:extLst>
          </p:cNvPr>
          <p:cNvSpPr txBox="1"/>
          <p:nvPr/>
        </p:nvSpPr>
        <p:spPr>
          <a:xfrm>
            <a:off x="7810500" y="1105913"/>
            <a:ext cx="16002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Much more to get to net-zero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7203-67BF-D2F0-9892-FC2E62A112D1}"/>
              </a:ext>
            </a:extLst>
          </p:cNvPr>
          <p:cNvSpPr txBox="1"/>
          <p:nvPr/>
        </p:nvSpPr>
        <p:spPr>
          <a:xfrm>
            <a:off x="9753600" y="3118164"/>
            <a:ext cx="1600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Almost 3700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installed capacity by  2050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D4EB4B-55D2-3D55-F6E7-746EBCBB66D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9020362" y="3656773"/>
            <a:ext cx="733238" cy="538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3872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main components of the energy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7563F-4A15-4BCD-A006-EE2F2FC985D4}"/>
              </a:ext>
            </a:extLst>
          </p:cNvPr>
          <p:cNvSpPr/>
          <p:nvPr/>
        </p:nvSpPr>
        <p:spPr>
          <a:xfrm>
            <a:off x="2079266" y="3277925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coal, gas, oil)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5850DA-FD71-4F73-BB89-222B28FABD07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162508" y="3731149"/>
            <a:ext cx="891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F8FCD49-F7A7-49BF-8C02-F0683CDF1BD9}"/>
              </a:ext>
            </a:extLst>
          </p:cNvPr>
          <p:cNvSpPr/>
          <p:nvPr/>
        </p:nvSpPr>
        <p:spPr>
          <a:xfrm>
            <a:off x="5054379" y="3277925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electricity)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B9783-4178-479C-9D8E-4068B5ADE6D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7137621" y="3726511"/>
            <a:ext cx="955481" cy="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3D517B-2AED-4DDB-8A21-3D5AC9D829F3}"/>
              </a:ext>
            </a:extLst>
          </p:cNvPr>
          <p:cNvSpPr/>
          <p:nvPr/>
        </p:nvSpPr>
        <p:spPr>
          <a:xfrm>
            <a:off x="8093102" y="3273287"/>
            <a:ext cx="2083242" cy="90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(e.g. heating, cooling)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A3D62-25F7-4BED-AAB0-AAA770352E41}"/>
              </a:ext>
            </a:extLst>
          </p:cNvPr>
          <p:cNvSpPr txBox="1"/>
          <p:nvPr/>
        </p:nvSpPr>
        <p:spPr>
          <a:xfrm>
            <a:off x="2079266" y="2870420"/>
            <a:ext cx="20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Primary Energy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D83CB-5EC3-46CC-899E-1AF3752B62C8}"/>
              </a:ext>
            </a:extLst>
          </p:cNvPr>
          <p:cNvSpPr txBox="1"/>
          <p:nvPr/>
        </p:nvSpPr>
        <p:spPr>
          <a:xfrm>
            <a:off x="4985468" y="2871284"/>
            <a:ext cx="228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Secondary 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37784-EBB0-41E0-B527-A6D195EE71C6}"/>
              </a:ext>
            </a:extLst>
          </p:cNvPr>
          <p:cNvSpPr txBox="1"/>
          <p:nvPr/>
        </p:nvSpPr>
        <p:spPr>
          <a:xfrm>
            <a:off x="8093102" y="2870420"/>
            <a:ext cx="208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Final Energy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ADAB221-117D-4E80-B325-A8F9E0DFA333}"/>
              </a:ext>
            </a:extLst>
          </p:cNvPr>
          <p:cNvSpPr/>
          <p:nvPr/>
        </p:nvSpPr>
        <p:spPr>
          <a:xfrm rot="16200000">
            <a:off x="4253796" y="2202663"/>
            <a:ext cx="755374" cy="5012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4B0FD-AB4D-4F8A-90B8-BFD43414C823}"/>
              </a:ext>
            </a:extLst>
          </p:cNvPr>
          <p:cNvSpPr txBox="1"/>
          <p:nvPr/>
        </p:nvSpPr>
        <p:spPr>
          <a:xfrm>
            <a:off x="3331445" y="5207237"/>
            <a:ext cx="26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Supply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0237CD2-D5C3-48AF-8547-52168310E219}"/>
              </a:ext>
            </a:extLst>
          </p:cNvPr>
          <p:cNvSpPr/>
          <p:nvPr/>
        </p:nvSpPr>
        <p:spPr>
          <a:xfrm rot="16200000">
            <a:off x="8754386" y="3543068"/>
            <a:ext cx="755374" cy="23456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94E14-1604-4841-95A7-0EBFAF2374AA}"/>
              </a:ext>
            </a:extLst>
          </p:cNvPr>
          <p:cNvSpPr txBox="1"/>
          <p:nvPr/>
        </p:nvSpPr>
        <p:spPr>
          <a:xfrm>
            <a:off x="7832035" y="5202599"/>
            <a:ext cx="260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Energy Demand</a:t>
            </a:r>
          </a:p>
        </p:txBody>
      </p:sp>
    </p:spTree>
    <p:extLst>
      <p:ext uri="{BB962C8B-B14F-4D97-AF65-F5344CB8AC3E}">
        <p14:creationId xmlns:p14="http://schemas.microsoft.com/office/powerpoint/2010/main" val="3670127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A91D0-E2DF-47FB-B8E0-031657F1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3BA4B5-9C30-4FFC-A23E-B81B6805E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875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wind turbines in 50% reduction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7BAEA-BFD7-4250-B999-0C47323D8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18875"/>
            <a:ext cx="7543800" cy="4496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80F78-8C4E-4E0F-8CEA-4A66603CF816}"/>
              </a:ext>
            </a:extLst>
          </p:cNvPr>
          <p:cNvSpPr txBox="1"/>
          <p:nvPr/>
        </p:nvSpPr>
        <p:spPr>
          <a:xfrm>
            <a:off x="6001124" y="2362201"/>
            <a:ext cx="215227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330,000 additional 5 MW turbines from 2017 through 2030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3DA24C-BC2A-43A9-B340-7E306566627F}"/>
              </a:ext>
            </a:extLst>
          </p:cNvPr>
          <p:cNvCxnSpPr>
            <a:stCxn id="6" idx="2"/>
          </p:cNvCxnSpPr>
          <p:nvPr/>
        </p:nvCxnSpPr>
        <p:spPr>
          <a:xfrm flipH="1">
            <a:off x="6915524" y="3193198"/>
            <a:ext cx="161738" cy="15312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A3E186-4D16-4188-A4DA-CB0A213402F4}"/>
              </a:ext>
            </a:extLst>
          </p:cNvPr>
          <p:cNvSpPr txBox="1"/>
          <p:nvPr/>
        </p:nvSpPr>
        <p:spPr>
          <a:xfrm>
            <a:off x="5620124" y="1143000"/>
            <a:ext cx="20383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Around 1.4 million additional 5 MW turbines from 2030 through 2050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C9E90-A311-4B9B-8917-0B1AACE4B5EF}"/>
              </a:ext>
            </a:extLst>
          </p:cNvPr>
          <p:cNvCxnSpPr>
            <a:stCxn id="8" idx="3"/>
          </p:cNvCxnSpPr>
          <p:nvPr/>
        </p:nvCxnSpPr>
        <p:spPr>
          <a:xfrm>
            <a:off x="7658474" y="1681610"/>
            <a:ext cx="1314450" cy="604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64FF23-7F34-4EAC-8A8A-4D1442D9F2DA}"/>
              </a:ext>
            </a:extLst>
          </p:cNvPr>
          <p:cNvSpPr txBox="1"/>
          <p:nvPr/>
        </p:nvSpPr>
        <p:spPr>
          <a:xfrm>
            <a:off x="4858124" y="3657601"/>
            <a:ext cx="137160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341k turbines in 2017 (actual)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31D7-39BD-4B9E-B85C-1633715CBA1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543924" y="4488598"/>
            <a:ext cx="304615" cy="662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D4827-15BE-4547-8758-CAEA5C26204C}"/>
              </a:ext>
            </a:extLst>
          </p:cNvPr>
          <p:cNvSpPr txBox="1"/>
          <p:nvPr/>
        </p:nvSpPr>
        <p:spPr>
          <a:xfrm>
            <a:off x="8839200" y="2667000"/>
            <a:ext cx="2110154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600,000 additional 5 MW turbines from 2017 through 2050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6D8653-ECE5-4945-89FC-042621CFBF58}"/>
              </a:ext>
            </a:extLst>
          </p:cNvPr>
          <p:cNvCxnSpPr>
            <a:stCxn id="12" idx="2"/>
          </p:cNvCxnSpPr>
          <p:nvPr/>
        </p:nvCxnSpPr>
        <p:spPr>
          <a:xfrm flipH="1">
            <a:off x="9067801" y="3497997"/>
            <a:ext cx="826476" cy="6930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FF839B-6214-4315-8A8F-1A68355BB47F}"/>
              </a:ext>
            </a:extLst>
          </p:cNvPr>
          <p:cNvSpPr txBox="1"/>
          <p:nvPr/>
        </p:nvSpPr>
        <p:spPr>
          <a:xfrm>
            <a:off x="2438400" y="6400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Note: Assumes a 25% average future global onshore wind capacity factor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2A0A2-AC6E-EC7A-B556-C11820FDC4D3}"/>
              </a:ext>
            </a:extLst>
          </p:cNvPr>
          <p:cNvSpPr txBox="1"/>
          <p:nvPr/>
        </p:nvSpPr>
        <p:spPr>
          <a:xfrm>
            <a:off x="8277225" y="906335"/>
            <a:ext cx="20383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more to get to net-zero</a:t>
            </a:r>
          </a:p>
        </p:txBody>
      </p:sp>
    </p:spTree>
    <p:extLst>
      <p:ext uri="{BB962C8B-B14F-4D97-AF65-F5344CB8AC3E}">
        <p14:creationId xmlns:p14="http://schemas.microsoft.com/office/powerpoint/2010/main" val="338827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905000" y="2438400"/>
            <a:ext cx="8238482" cy="2232818"/>
          </a:xfrm>
          <a:prstGeom prst="rect">
            <a:avLst/>
          </a:prstGeom>
          <a:effectLst/>
        </p:spPr>
        <p:txBody>
          <a:bodyPr wrap="square" anchor="ctr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the role of institutions in such transitions?</a:t>
            </a:r>
          </a:p>
        </p:txBody>
      </p:sp>
    </p:spTree>
    <p:extLst>
      <p:ext uri="{BB962C8B-B14F-4D97-AF65-F5344CB8AC3E}">
        <p14:creationId xmlns:p14="http://schemas.microsoft.com/office/powerpoint/2010/main" val="187829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0A7B-ADD2-42F2-95B6-5D54657A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non-economic factors could affect the rate at which technologies deploy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CDC1C-897D-49F2-A01E-F5EFB30C62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4245159"/>
            <a:ext cx="4572000" cy="2604221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366AEB3C-269F-48C4-BB70-2FBCC547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925" y="1794886"/>
            <a:ext cx="4392489" cy="2114425"/>
          </a:xfrm>
        </p:spPr>
        <p:txBody>
          <a:bodyPr>
            <a:normAutofit/>
          </a:bodyPr>
          <a:lstStyle/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Institutions</a:t>
            </a:r>
          </a:p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Policy/regulatory uncertainty</a:t>
            </a:r>
          </a:p>
          <a:p>
            <a:pPr marL="342882" indent="-285744" defTabSz="457189"/>
            <a:r>
              <a:rPr lang="en-US" sz="2200" dirty="0">
                <a:solidFill>
                  <a:prstClr val="black"/>
                </a:solidFill>
              </a:rPr>
              <a:t>Public perceptions</a:t>
            </a:r>
          </a:p>
          <a:p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3860F-2708-4EFA-9164-637AF9983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4245158"/>
            <a:ext cx="4570413" cy="2604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47299-9E7A-4B20-A8F1-801D138BF7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4" y="1459038"/>
            <a:ext cx="4572000" cy="27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2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58237-2579-4695-8BD6-DA0EF28E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4F70AA-C70C-4DE9-83C3-238FADD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159" cy="842903"/>
          </a:xfrm>
        </p:spPr>
        <p:txBody>
          <a:bodyPr>
            <a:normAutofit fontScale="90000"/>
          </a:bodyPr>
          <a:lstStyle/>
          <a:p>
            <a:r>
              <a:rPr lang="en-US" dirty="0"/>
              <a:t>Institutional capacities are non-uniform across the globe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93DF594A-3A00-4C47-A504-B9B4A780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64" y="1389652"/>
            <a:ext cx="8136904" cy="508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D0CC2-78FE-4447-9977-D81636A69812}"/>
              </a:ext>
            </a:extLst>
          </p:cNvPr>
          <p:cNvSpPr txBox="1"/>
          <p:nvPr/>
        </p:nvSpPr>
        <p:spPr>
          <a:xfrm>
            <a:off x="2045616" y="6288055"/>
            <a:ext cx="914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World Economic Forum Global Competitiveness Survey</a:t>
            </a:r>
          </a:p>
        </p:txBody>
      </p:sp>
    </p:spTree>
    <p:extLst>
      <p:ext uri="{BB962C8B-B14F-4D97-AF65-F5344CB8AC3E}">
        <p14:creationId xmlns:p14="http://schemas.microsoft.com/office/powerpoint/2010/main" val="1922570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7DABB-D0FE-4A1F-9E30-0526624D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C4C81-66C1-4671-95DD-DDDAA884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Institutional factors can affect investors’ perceptions of risks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8D907-D41E-47BA-99A6-47A0416D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57" y="2944752"/>
            <a:ext cx="4311498" cy="2586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08505-88AF-4579-B4E4-9124800F5907}"/>
              </a:ext>
            </a:extLst>
          </p:cNvPr>
          <p:cNvSpPr txBox="1"/>
          <p:nvPr/>
        </p:nvSpPr>
        <p:spPr>
          <a:xfrm>
            <a:off x="1510645" y="2024698"/>
            <a:ext cx="430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AFRICAN WIND FARM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debt ~ 12-13%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07BD9-67A0-421A-9B32-43B1C5427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653" y="2944752"/>
            <a:ext cx="4315968" cy="2586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27052-EE7A-4387-9238-C7E941260B73}"/>
              </a:ext>
            </a:extLst>
          </p:cNvPr>
          <p:cNvSpPr txBox="1"/>
          <p:nvPr/>
        </p:nvSpPr>
        <p:spPr>
          <a:xfrm>
            <a:off x="5930111" y="1989632"/>
            <a:ext cx="4300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U.S. WIND FARM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 of debt ~ 8-9%</a:t>
            </a:r>
          </a:p>
        </p:txBody>
      </p:sp>
    </p:spTree>
    <p:extLst>
      <p:ext uri="{BB962C8B-B14F-4D97-AF65-F5344CB8AC3E}">
        <p14:creationId xmlns:p14="http://schemas.microsoft.com/office/powerpoint/2010/main" val="42171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0457AB-11B0-479A-8FA7-A459B5C61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8" r="20664" b="-2669"/>
          <a:stretch/>
        </p:blipFill>
        <p:spPr>
          <a:xfrm>
            <a:off x="735290" y="1613344"/>
            <a:ext cx="3653981" cy="41796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27DABB-D0FE-4A1F-9E30-0526624D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EC4C81-66C1-4671-95DD-DDDAA884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Implications of nonuniform investment risks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E2CC939-1356-4FAE-9AC8-A4E5F7038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2574" y="2174906"/>
            <a:ext cx="7098382" cy="3273788"/>
          </a:xfrm>
        </p:spPr>
        <p:txBody>
          <a:bodyPr>
            <a:normAutofit/>
          </a:bodyPr>
          <a:lstStyle/>
          <a:p>
            <a:r>
              <a:rPr lang="en-US" sz="2400" dirty="0"/>
              <a:t>Nonuniform investment risks can have important implications as investors respond to risks by</a:t>
            </a:r>
          </a:p>
          <a:p>
            <a:pPr lvl="1"/>
            <a:r>
              <a:rPr lang="en-US" sz="2000" dirty="0"/>
              <a:t>Expecting higher returns for riskier projects</a:t>
            </a:r>
          </a:p>
          <a:p>
            <a:pPr lvl="1"/>
            <a:r>
              <a:rPr lang="en-US" sz="2000" dirty="0"/>
              <a:t>Delaying or forgoing investments </a:t>
            </a:r>
          </a:p>
          <a:p>
            <a:pPr lvl="1"/>
            <a:r>
              <a:rPr lang="en-US" sz="2000" dirty="0"/>
              <a:t>Preferring to invest in existing, familiar technologies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E04ABD-D137-4718-A17F-38C339BEEDEA}"/>
              </a:ext>
            </a:extLst>
          </p:cNvPr>
          <p:cNvSpPr/>
          <p:nvPr/>
        </p:nvSpPr>
        <p:spPr>
          <a:xfrm>
            <a:off x="231874" y="5940851"/>
            <a:ext cx="11960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could heterogeneity in investment risks influence cost and distribution of climate change mitigation?</a:t>
            </a:r>
          </a:p>
        </p:txBody>
      </p:sp>
    </p:spTree>
    <p:extLst>
      <p:ext uri="{BB962C8B-B14F-4D97-AF65-F5344CB8AC3E}">
        <p14:creationId xmlns:p14="http://schemas.microsoft.com/office/powerpoint/2010/main" val="2868823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DBCF8C-DA6C-48C8-BBE7-E909A9BCF81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4"/>
          <a:stretch/>
        </p:blipFill>
        <p:spPr bwMode="auto">
          <a:xfrm>
            <a:off x="4488304" y="5623719"/>
            <a:ext cx="7351762" cy="149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C8BC5-4EDD-4818-A210-C7590C53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F8963-5AEF-4817-ABE3-D676658A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57" y="365126"/>
            <a:ext cx="4284482" cy="966687"/>
          </a:xfrm>
        </p:spPr>
        <p:txBody>
          <a:bodyPr>
            <a:noAutofit/>
          </a:bodyPr>
          <a:lstStyle/>
          <a:p>
            <a:r>
              <a:rPr lang="en-US" sz="3200" dirty="0"/>
              <a:t>Incorporating risk perceptions in GCAM resulted in three effects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9A67B3-12A0-4D86-BCEC-9F7D7B602718}"/>
              </a:ext>
            </a:extLst>
          </p:cNvPr>
          <p:cNvSpPr txBox="1">
            <a:spLocks/>
          </p:cNvSpPr>
          <p:nvPr/>
        </p:nvSpPr>
        <p:spPr>
          <a:xfrm>
            <a:off x="617456" y="1875933"/>
            <a:ext cx="4371203" cy="4616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Reduced investments in high risk low-carbon technologies (e.g. nuclear) and increased investments in BECCS and energy efficiency</a:t>
            </a:r>
          </a:p>
          <a:p>
            <a:r>
              <a:rPr lang="en-US" sz="2400" dirty="0"/>
              <a:t>Shift of investments from developing to developed world</a:t>
            </a:r>
          </a:p>
          <a:p>
            <a:r>
              <a:rPr lang="en-US" sz="2400" dirty="0"/>
              <a:t>Higher costs for meeting a given emissions goal</a:t>
            </a:r>
          </a:p>
          <a:p>
            <a:pPr lvl="1"/>
            <a:r>
              <a:rPr lang="en-US" sz="2000" dirty="0"/>
              <a:t>About 40% higher carbon price for a 50% reduction in CO2 emissions by 2050</a:t>
            </a:r>
          </a:p>
          <a:p>
            <a:pPr marL="548640" lvl="1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CA6F90-40B3-4ABA-9955-FF1D1B4F2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4"/>
          <a:stretch/>
        </p:blipFill>
        <p:spPr>
          <a:xfrm>
            <a:off x="5073795" y="1189206"/>
            <a:ext cx="4985468" cy="4533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EAD9BF-9040-48FE-A97E-234CC68F4B10}"/>
              </a:ext>
            </a:extLst>
          </p:cNvPr>
          <p:cNvSpPr txBox="1"/>
          <p:nvPr/>
        </p:nvSpPr>
        <p:spPr>
          <a:xfrm>
            <a:off x="5073796" y="469342"/>
            <a:ext cx="498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Investments in electricity for 50% reduction in CO2 emissions by  2050 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(Billion 2012 USD per year)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ECF5E06-3894-47EE-8E3C-837D7CE03B51}"/>
              </a:ext>
            </a:extLst>
          </p:cNvPr>
          <p:cNvSpPr/>
          <p:nvPr/>
        </p:nvSpPr>
        <p:spPr>
          <a:xfrm>
            <a:off x="9982200" y="2235494"/>
            <a:ext cx="588396" cy="2213958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92FE39-B8B3-497E-A744-040E2EC67321}"/>
              </a:ext>
            </a:extLst>
          </p:cNvPr>
          <p:cNvSpPr txBox="1"/>
          <p:nvPr/>
        </p:nvSpPr>
        <p:spPr>
          <a:xfrm>
            <a:off x="10895688" y="2838969"/>
            <a:ext cx="1357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Changes relative to uniform investment risks</a:t>
            </a:r>
          </a:p>
        </p:txBody>
      </p:sp>
    </p:spTree>
    <p:extLst>
      <p:ext uri="{BB962C8B-B14F-4D97-AF65-F5344CB8AC3E}">
        <p14:creationId xmlns:p14="http://schemas.microsoft.com/office/powerpoint/2010/main" val="2490370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8ACA1E-CEC5-417E-B5B4-6B37E069A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Major efforts to improve the institutional environment need to be essential elements of a larger strategy for reducing emissions cost-effectively  </a:t>
            </a:r>
          </a:p>
          <a:p>
            <a:endParaRPr lang="en-US" dirty="0"/>
          </a:p>
          <a:p>
            <a:r>
              <a:rPr lang="en-US" dirty="0"/>
              <a:t>It is plausible that institutional reforms may even be more important than technology-focused policies.  </a:t>
            </a:r>
          </a:p>
          <a:p>
            <a:endParaRPr lang="en-US" dirty="0"/>
          </a:p>
          <a:p>
            <a:r>
              <a:rPr lang="en-US" dirty="0"/>
              <a:t>Absent such reforms, mitigation effort could be disproportionately focused on countries where investment risks are lower.   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3C6C1-AE88-4AFD-B2D0-5699A629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ECE4D8-6396-400D-9E9E-19D64F11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from the study</a:t>
            </a:r>
          </a:p>
        </p:txBody>
      </p:sp>
    </p:spTree>
    <p:extLst>
      <p:ext uri="{BB962C8B-B14F-4D97-AF65-F5344CB8AC3E}">
        <p14:creationId xmlns:p14="http://schemas.microsoft.com/office/powerpoint/2010/main" val="1287639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74CE43-7210-4E47-849B-B6FD7AD6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Stranded assets under climate mitigation</a:t>
            </a:r>
          </a:p>
          <a:p>
            <a:r>
              <a:rPr lang="en-US" dirty="0"/>
              <a:t>Effect of trade and geopolitical relationships on energy system transitions</a:t>
            </a:r>
          </a:p>
          <a:p>
            <a:r>
              <a:rPr lang="en-US" dirty="0"/>
              <a:t>Linkages with mineral supply chains: Implications of mineral supply chains for energy system transitions and vice versa</a:t>
            </a:r>
          </a:p>
          <a:p>
            <a:r>
              <a:rPr lang="en-US" dirty="0"/>
              <a:t>Linkages with sustainable development goals</a:t>
            </a:r>
          </a:p>
          <a:p>
            <a:r>
              <a:rPr lang="en-US" dirty="0"/>
              <a:t>Spatial and sub-annual details to better capture intra-annual dynamics (e.g. storage in the power sector)</a:t>
            </a:r>
          </a:p>
          <a:p>
            <a:pPr lvl="1"/>
            <a:r>
              <a:rPr lang="en-US" dirty="0"/>
              <a:t>Impacts of changing intra-annual load patterns driven by climate, electric vehicle charging, etc.</a:t>
            </a:r>
          </a:p>
          <a:p>
            <a:r>
              <a:rPr lang="en-US" dirty="0"/>
              <a:t>Impacts of behavioral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C37DF-C52E-4FAD-A7D9-D8C11A468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5BB278-02A6-460F-A6FC-EFCC76A6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emerging areas of energy systems research in IAMs</a:t>
            </a:r>
          </a:p>
        </p:txBody>
      </p:sp>
    </p:spTree>
    <p:extLst>
      <p:ext uri="{BB962C8B-B14F-4D97-AF65-F5344CB8AC3E}">
        <p14:creationId xmlns:p14="http://schemas.microsoft.com/office/powerpoint/2010/main" val="160664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8B96B4-816A-4C20-8677-2CEECEDEA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E9F3A92-D220-465C-9D82-6F79ABA84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9A4F6-BC85-4A65-A9F3-90E27A7E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Some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</p:spTree>
    <p:extLst>
      <p:ext uri="{BB962C8B-B14F-4D97-AF65-F5344CB8AC3E}">
        <p14:creationId xmlns:p14="http://schemas.microsoft.com/office/powerpoint/2010/main" val="1008283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0363D-4570-D1CD-4DB2-FF673B7C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928D4-9922-9A5E-D180-879B2A0C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4374"/>
          </a:xfrm>
        </p:spPr>
        <p:txBody>
          <a:bodyPr/>
          <a:lstStyle/>
          <a:p>
            <a:r>
              <a:rPr lang="en-US" dirty="0"/>
              <a:t>The timing of net-zero varies by sector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C41C3-022A-D721-1A8F-782F8517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81" y="876112"/>
            <a:ext cx="8316548" cy="4659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DB737-7B39-7C7A-3DE7-7581303A065C}"/>
              </a:ext>
            </a:extLst>
          </p:cNvPr>
          <p:cNvSpPr txBox="1"/>
          <p:nvPr/>
        </p:nvSpPr>
        <p:spPr>
          <a:xfrm>
            <a:off x="76911" y="5657671"/>
            <a:ext cx="12254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Boxes indicate 25th and 75th percentiles, </a:t>
            </a:r>
            <a:r>
              <a:rPr lang="en-US" b="1" dirty="0"/>
              <a:t>center black line is the median</a:t>
            </a:r>
            <a:r>
              <a:rPr lang="en-US" dirty="0"/>
              <a:t>, while whiskers indicate 1.5x the inter-quartile range. The vertical dashed lines represent the median point at which emissions in the scenarios have dropped by 95% (pink) and 97.5% (purple), respectively. Dots represent individual scenarios. The fraction indicates the number of scenarios reaching net-zero by 2100 out of the total sample. Source: AR6 Scenario Database.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22A3E-A73B-9FDF-F324-3DB80853744A}"/>
              </a:ext>
            </a:extLst>
          </p:cNvPr>
          <p:cNvSpPr txBox="1"/>
          <p:nvPr/>
        </p:nvSpPr>
        <p:spPr>
          <a:xfrm>
            <a:off x="9861847" y="1845846"/>
            <a:ext cx="19569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Black vertical line is the median across many IAM scenarios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Note that the range across scenarios is quite wide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2F60D-C4C4-A26B-58A6-1607DFD2ED54}"/>
              </a:ext>
            </a:extLst>
          </p:cNvPr>
          <p:cNvSpPr txBox="1"/>
          <p:nvPr/>
        </p:nvSpPr>
        <p:spPr>
          <a:xfrm>
            <a:off x="76911" y="4675088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, AR6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12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6E449-BCB2-418A-8D80-A37FD58A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4EFD3F-2B1A-4B9E-97E2-AE05AF8F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scenarios are characterized by a major upscaling of low- and zero- carbon 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D8BE-EF3D-41E8-8E1A-5C7703EA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1"/>
          <a:stretch/>
        </p:blipFill>
        <p:spPr>
          <a:xfrm>
            <a:off x="2801332" y="2108218"/>
            <a:ext cx="5257800" cy="4613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32BF7-B58C-412F-89D5-E8CE8065DE97}"/>
              </a:ext>
            </a:extLst>
          </p:cNvPr>
          <p:cNvSpPr txBox="1"/>
          <p:nvPr/>
        </p:nvSpPr>
        <p:spPr>
          <a:xfrm>
            <a:off x="3334732" y="1727217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Total Low-Carbon Energy Supply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CD330255-6391-439A-9DDF-37AB700868B6}"/>
              </a:ext>
            </a:extLst>
          </p:cNvPr>
          <p:cNvSpPr/>
          <p:nvPr/>
        </p:nvSpPr>
        <p:spPr>
          <a:xfrm rot="20979434">
            <a:off x="6177517" y="5120259"/>
            <a:ext cx="1331617" cy="381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FC6E4-CC38-4BCB-8297-605F9E42CAC7}"/>
              </a:ext>
            </a:extLst>
          </p:cNvPr>
          <p:cNvSpPr txBox="1"/>
          <p:nvPr/>
        </p:nvSpPr>
        <p:spPr>
          <a:xfrm>
            <a:off x="7749011" y="5156218"/>
            <a:ext cx="398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Policy Scenarios that are consistent with &gt;4°C warming by the end of the century </a:t>
            </a:r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1802C242-A3F3-45D5-9CE0-5C2D06F055C3}"/>
              </a:ext>
            </a:extLst>
          </p:cNvPr>
          <p:cNvSpPr/>
          <p:nvPr/>
        </p:nvSpPr>
        <p:spPr>
          <a:xfrm rot="17767600">
            <a:off x="5592048" y="4166705"/>
            <a:ext cx="1258374" cy="381000"/>
          </a:xfrm>
          <a:prstGeom prst="rightArrow">
            <a:avLst/>
          </a:prstGeom>
          <a:solidFill>
            <a:srgbClr val="EABA3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1CD43-4DB0-42AC-B0A8-92CBCB3E85BB}"/>
              </a:ext>
            </a:extLst>
          </p:cNvPr>
          <p:cNvSpPr txBox="1"/>
          <p:nvPr/>
        </p:nvSpPr>
        <p:spPr>
          <a:xfrm>
            <a:off x="6965030" y="3819316"/>
            <a:ext cx="461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3°C warming by the end of the century</a:t>
            </a:r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72050456-6550-43BC-AD2C-2A4E941C7D57}"/>
              </a:ext>
            </a:extLst>
          </p:cNvPr>
          <p:cNvSpPr/>
          <p:nvPr/>
        </p:nvSpPr>
        <p:spPr>
          <a:xfrm rot="17065591">
            <a:off x="5085506" y="3775444"/>
            <a:ext cx="1535375" cy="3810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348F3-FD3E-4033-A185-335018E7B85D}"/>
              </a:ext>
            </a:extLst>
          </p:cNvPr>
          <p:cNvSpPr txBox="1"/>
          <p:nvPr/>
        </p:nvSpPr>
        <p:spPr>
          <a:xfrm>
            <a:off x="3647255" y="2478679"/>
            <a:ext cx="2291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2°C warming by the end of the century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4A6BD-BEC5-40C3-B16A-90F1D582A900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</p:spTree>
    <p:extLst>
      <p:ext uri="{BB962C8B-B14F-4D97-AF65-F5344CB8AC3E}">
        <p14:creationId xmlns:p14="http://schemas.microsoft.com/office/powerpoint/2010/main" val="29876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95582-7879-4989-B3D1-F770057B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D9ED1-7CA3-48E1-BEE1-6051BD6F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1928" cy="1774760"/>
          </a:xfrm>
        </p:spPr>
        <p:txBody>
          <a:bodyPr>
            <a:normAutofit fontScale="90000"/>
          </a:bodyPr>
          <a:lstStyle/>
          <a:p>
            <a:r>
              <a:rPr lang="en-US" dirty="0"/>
              <a:t>Mitigation scenarios consistent with 2°C warming are characterized by a tripling to nearly a quadrupling of the share of zero- and low-carbon energy supply</a:t>
            </a:r>
          </a:p>
        </p:txBody>
      </p:sp>
      <p:pic>
        <p:nvPicPr>
          <p:cNvPr id="5" name="Bild 5">
            <a:extLst>
              <a:ext uri="{FF2B5EF4-FFF2-40B4-BE49-F238E27FC236}">
                <a16:creationId xmlns:a16="http://schemas.microsoft.com/office/drawing/2014/main" id="{81B0289D-1337-4D1A-AF92-B471E216C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11"/>
          <a:stretch/>
        </p:blipFill>
        <p:spPr>
          <a:xfrm>
            <a:off x="3695826" y="2736198"/>
            <a:ext cx="4222689" cy="403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46008-0FE6-4A59-9170-83D972830482}"/>
              </a:ext>
            </a:extLst>
          </p:cNvPr>
          <p:cNvSpPr txBox="1"/>
          <p:nvPr/>
        </p:nvSpPr>
        <p:spPr>
          <a:xfrm>
            <a:off x="7748832" y="5829635"/>
            <a:ext cx="150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F78E9-2735-499B-ABB5-6B619E3ED817}"/>
              </a:ext>
            </a:extLst>
          </p:cNvPr>
          <p:cNvSpPr txBox="1"/>
          <p:nvPr/>
        </p:nvSpPr>
        <p:spPr>
          <a:xfrm>
            <a:off x="103695" y="6308209"/>
            <a:ext cx="216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6EAB6-ED14-4213-A0A4-8718C550B79D}"/>
              </a:ext>
            </a:extLst>
          </p:cNvPr>
          <p:cNvSpPr/>
          <p:nvPr/>
        </p:nvSpPr>
        <p:spPr>
          <a:xfrm>
            <a:off x="2133600" y="2551532"/>
            <a:ext cx="8305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Scenarios that are consistent with 2°C warming by the end of the century</a:t>
            </a:r>
          </a:p>
        </p:txBody>
      </p:sp>
    </p:spTree>
    <p:extLst>
      <p:ext uri="{BB962C8B-B14F-4D97-AF65-F5344CB8AC3E}">
        <p14:creationId xmlns:p14="http://schemas.microsoft.com/office/powerpoint/2010/main" val="178142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Example starting with a fossil resource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1C015-B66D-4E53-ABBF-23B366540278}"/>
              </a:ext>
            </a:extLst>
          </p:cNvPr>
          <p:cNvSpPr/>
          <p:nvPr/>
        </p:nvSpPr>
        <p:spPr>
          <a:xfrm>
            <a:off x="5593976" y="1534600"/>
            <a:ext cx="1711797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474DBC-13AB-4E65-B7DC-A43466276EEA}"/>
              </a:ext>
            </a:extLst>
          </p:cNvPr>
          <p:cNvSpPr/>
          <p:nvPr/>
        </p:nvSpPr>
        <p:spPr>
          <a:xfrm>
            <a:off x="7305773" y="1534600"/>
            <a:ext cx="1219662" cy="2701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A2BD1-8183-48AB-A85A-C30E78C1EC58}"/>
              </a:ext>
            </a:extLst>
          </p:cNvPr>
          <p:cNvSpPr/>
          <p:nvPr/>
        </p:nvSpPr>
        <p:spPr>
          <a:xfrm>
            <a:off x="7305773" y="4744778"/>
            <a:ext cx="1219662" cy="175463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33057-D28A-45A0-9DD1-36E0D08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36" y="882751"/>
            <a:ext cx="5152566" cy="6046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12225-739D-4250-BAA0-7F2E8B60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88" y="185766"/>
            <a:ext cx="11934246" cy="7235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Components of and processes in the energy system: Example starting with a ren resource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1EBED-13BB-4253-895C-75715F63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065B-6E2A-4DB1-B5F7-334767461B36}"/>
              </a:ext>
            </a:extLst>
          </p:cNvPr>
          <p:cNvSpPr txBox="1"/>
          <p:nvPr/>
        </p:nvSpPr>
        <p:spPr>
          <a:xfrm>
            <a:off x="159688" y="6388155"/>
            <a:ext cx="279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GEA, 2012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2318E-CF0D-2202-4779-1347DC8181D2}"/>
              </a:ext>
            </a:extLst>
          </p:cNvPr>
          <p:cNvSpPr/>
          <p:nvPr/>
        </p:nvSpPr>
        <p:spPr>
          <a:xfrm>
            <a:off x="5085161" y="1534600"/>
            <a:ext cx="1091521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B7874-22C6-481C-3A77-5BF313C12040}"/>
              </a:ext>
            </a:extLst>
          </p:cNvPr>
          <p:cNvSpPr/>
          <p:nvPr/>
        </p:nvSpPr>
        <p:spPr>
          <a:xfrm>
            <a:off x="7305773" y="1534600"/>
            <a:ext cx="1219662" cy="27012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0B513C-3511-32CA-73CC-3BDF19028C6D}"/>
              </a:ext>
            </a:extLst>
          </p:cNvPr>
          <p:cNvSpPr/>
          <p:nvPr/>
        </p:nvSpPr>
        <p:spPr>
          <a:xfrm>
            <a:off x="7305773" y="4744778"/>
            <a:ext cx="1219662" cy="175463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4160A4-F746-D4EA-7174-D4AEB2740CC2}"/>
              </a:ext>
            </a:extLst>
          </p:cNvPr>
          <p:cNvSpPr/>
          <p:nvPr/>
        </p:nvSpPr>
        <p:spPr>
          <a:xfrm>
            <a:off x="6759388" y="1534600"/>
            <a:ext cx="571443" cy="49648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10196-28D3-8407-D72F-240D5D28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AB3EB-962A-43E5-9BDB-0ADB3BDDE11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5C14E-A0DC-153F-CCD2-B916350B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70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flow of energy in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8A228-BFE9-62B5-5499-3D997A57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11" y="1109685"/>
            <a:ext cx="9092890" cy="5383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508E6-7E6A-7DF6-4A45-BDFD0AA001D5}"/>
              </a:ext>
            </a:extLst>
          </p:cNvPr>
          <p:cNvSpPr txBox="1"/>
          <p:nvPr/>
        </p:nvSpPr>
        <p:spPr>
          <a:xfrm>
            <a:off x="0" y="6352143"/>
            <a:ext cx="224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Source: IPCC, AR6</a:t>
            </a:r>
          </a:p>
        </p:txBody>
      </p:sp>
    </p:spTree>
    <p:extLst>
      <p:ext uri="{BB962C8B-B14F-4D97-AF65-F5344CB8AC3E}">
        <p14:creationId xmlns:p14="http://schemas.microsoft.com/office/powerpoint/2010/main" val="12088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2335</Words>
  <Application>Microsoft Macintosh PowerPoint</Application>
  <PresentationFormat>Widescreen</PresentationFormat>
  <Paragraphs>347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Office Theme</vt:lpstr>
      <vt:lpstr>2_PNNL White Theme</vt:lpstr>
      <vt:lpstr>Energy systems </vt:lpstr>
      <vt:lpstr>Agenda for today</vt:lpstr>
      <vt:lpstr>The energy system is at the heart of integrated assessment models…</vt:lpstr>
      <vt:lpstr>...because the energy system is at the heart of the climate problem…</vt:lpstr>
      <vt:lpstr>Three main components of the energy system</vt:lpstr>
      <vt:lpstr>Components of and processes in the energy system: Some details</vt:lpstr>
      <vt:lpstr>Components of and processes in the energy system: Example starting with a fossil resource </vt:lpstr>
      <vt:lpstr>Components of and processes in the energy system: Example starting with a ren resource </vt:lpstr>
      <vt:lpstr>Global flow of energy in 2019</vt:lpstr>
      <vt:lpstr>Quick refresher #1: Scenarios</vt:lpstr>
      <vt:lpstr>IAMs are used to produce internally consistent “scenarios” or “pathways” of the future</vt:lpstr>
      <vt:lpstr>A few things to keep in mind about scenarios</vt:lpstr>
      <vt:lpstr>Quick refresher #2: International climate policy</vt:lpstr>
      <vt:lpstr>How much do we need  to reduce global GHG emissions  to implement Paris?</vt:lpstr>
      <vt:lpstr>PowerPoint Presentation</vt:lpstr>
      <vt:lpstr>PowerPoint Presentation</vt:lpstr>
      <vt:lpstr>PowerPoint Presentation</vt:lpstr>
      <vt:lpstr>Scenarios produced by IAMs suggest emission increases in the absence of focused policies </vt:lpstr>
      <vt:lpstr>Scenarios based on IAMs that incorporate Paris goals are characterized by major emissions reductions in the energy system</vt:lpstr>
      <vt:lpstr>Quick refresher #3: Energy technologies</vt:lpstr>
      <vt:lpstr>What kinds of energy technologies result in non-zero emissions?</vt:lpstr>
      <vt:lpstr>What kinds of energy technologies result in non-zero emissions?</vt:lpstr>
      <vt:lpstr>What kinds of energy technologies result in low- or zero- emissions?</vt:lpstr>
      <vt:lpstr>What kinds of energy technologies result in low- or zero- emissions?</vt:lpstr>
      <vt:lpstr>What kinds of energy technologies result in negative emissions?</vt:lpstr>
      <vt:lpstr>What kinds of energy technologies result in negative emissions?</vt:lpstr>
      <vt:lpstr>Key questions of interest in the energy-climate problem that we will focus on today</vt:lpstr>
      <vt:lpstr>PowerPoint Presentation</vt:lpstr>
      <vt:lpstr>Scenarios consistent with Paris goals are characterized by major scaling up of low carbon technologies</vt:lpstr>
      <vt:lpstr>Scenarios consistent with Paris goals are characterized by decreases in fossil production and consumption</vt:lpstr>
      <vt:lpstr>Scenarios consistent with Paris goals are characterized by increases in electricity and H2 in end-use sectors</vt:lpstr>
      <vt:lpstr>Scenarios consistent with Paris goals are characterized by changes in investment patterns</vt:lpstr>
      <vt:lpstr>IAM based pathways toward net-zero emissions in the U.S. by 2050 suggest significant scaling up of investments compared to historical rates</vt:lpstr>
      <vt:lpstr>Scenarios consistent with Paris goals are characterized by stranded assets</vt:lpstr>
      <vt:lpstr>Why are stranded assets important?</vt:lpstr>
      <vt:lpstr>Globally, investments and stranded assets implications of Paris Agreement  are non-trivial</vt:lpstr>
      <vt:lpstr>Globally, investments and stranded assets implications of Paris Agreement  are non-trivial</vt:lpstr>
      <vt:lpstr>Looking beyond the energy system: IAM-based research suggests that achieving economy-wide net-zero emissions is a zero-sum game</vt:lpstr>
      <vt:lpstr>Example diagnostic scenarios based on GCAM</vt:lpstr>
      <vt:lpstr>Example using GCAM: Six Emissions Scenarios</vt:lpstr>
      <vt:lpstr>Primary Energy: Reference Scenario</vt:lpstr>
      <vt:lpstr>Primary Energy: 2010 Emissions</vt:lpstr>
      <vt:lpstr>Primary Energy: 25% reduction</vt:lpstr>
      <vt:lpstr>Primary Energy: 50% reduction</vt:lpstr>
      <vt:lpstr>Electricity production: Reference Scenario</vt:lpstr>
      <vt:lpstr>Electricity production: 2010 Emissions</vt:lpstr>
      <vt:lpstr>Electricity production: 25% reduction</vt:lpstr>
      <vt:lpstr>PowerPoint Presentation</vt:lpstr>
      <vt:lpstr>Onshore wind energy capacity in the 50% Scenarios </vt:lpstr>
      <vt:lpstr>Number of wind turbines in 50% reduction scenarios</vt:lpstr>
      <vt:lpstr>PowerPoint Presentation</vt:lpstr>
      <vt:lpstr>Many non-economic factors could affect the rate at which technologies deploy </vt:lpstr>
      <vt:lpstr>Institutional capacities are non-uniform across the globe</vt:lpstr>
      <vt:lpstr>Institutional factors can affect investors’ perceptions of risks</vt:lpstr>
      <vt:lpstr>Implications of nonuniform investment risks</vt:lpstr>
      <vt:lpstr>Incorporating risk perceptions in GCAM resulted in three effects</vt:lpstr>
      <vt:lpstr>Key Insights from the study</vt:lpstr>
      <vt:lpstr>Some emerging areas of energy systems research in IAMs</vt:lpstr>
      <vt:lpstr>Questions</vt:lpstr>
      <vt:lpstr>The timing of net-zero varies by sector</vt:lpstr>
      <vt:lpstr>Mitigation scenarios are characterized by a major upscaling of low- and zero- carbon energy</vt:lpstr>
      <vt:lpstr>Mitigation scenarios consistent with 2°C warming are characterized by a tripling to nearly a quadrupling of the share of zero- and low-carbon energy supply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Gokul</dc:creator>
  <cp:lastModifiedBy>Yiyun Cui</cp:lastModifiedBy>
  <cp:revision>70</cp:revision>
  <dcterms:created xsi:type="dcterms:W3CDTF">2021-02-15T18:45:10Z</dcterms:created>
  <dcterms:modified xsi:type="dcterms:W3CDTF">2023-02-08T17:29:56Z</dcterms:modified>
</cp:coreProperties>
</file>